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7" r:id="rId2"/>
    <p:sldId id="258" r:id="rId3"/>
    <p:sldId id="259" r:id="rId4"/>
    <p:sldId id="260" r:id="rId5"/>
    <p:sldId id="262" r:id="rId6"/>
    <p:sldId id="263" r:id="rId7"/>
    <p:sldId id="266" r:id="rId8"/>
    <p:sldId id="269" r:id="rId9"/>
    <p:sldId id="270" r:id="rId10"/>
    <p:sldId id="274"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0" d="100"/>
          <a:sy n="70" d="100"/>
        </p:scale>
        <p:origin x="536" y="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723AAB-52F2-4790-AB3B-209A3B40FE84}" type="datetimeFigureOut">
              <a:rPr lang="en-US" smtClean="0"/>
              <a:t>9/10/2015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B49E8B-C989-4BC0-83B8-9D75CD3AE3C4}" type="slidenum">
              <a:rPr lang="en-US" smtClean="0"/>
              <a:t>‹#›</a:t>
            </a:fld>
            <a:endParaRPr lang="en-US"/>
          </a:p>
        </p:txBody>
      </p:sp>
    </p:spTree>
    <p:extLst>
      <p:ext uri="{BB962C8B-B14F-4D97-AF65-F5344CB8AC3E}">
        <p14:creationId xmlns:p14="http://schemas.microsoft.com/office/powerpoint/2010/main" val="28271984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smtClean="0"/>
              <a:t>…</a:t>
            </a:r>
          </a:p>
        </p:txBody>
      </p:sp>
      <p:sp>
        <p:nvSpPr>
          <p:cNvPr id="1290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F712F0CB-4EB9-42FD-A6A3-FC4F6D6B4E2C}" type="slidenum">
              <a:rPr lang="en-US"/>
              <a:pPr fontAlgn="base">
                <a:spcBef>
                  <a:spcPct val="0"/>
                </a:spcBef>
                <a:spcAft>
                  <a:spcPct val="0"/>
                </a:spcAft>
              </a:pPr>
              <a:t>1</a:t>
            </a:fld>
            <a:endParaRPr lang="en-US"/>
          </a:p>
        </p:txBody>
      </p:sp>
    </p:spTree>
    <p:extLst>
      <p:ext uri="{BB962C8B-B14F-4D97-AF65-F5344CB8AC3E}">
        <p14:creationId xmlns:p14="http://schemas.microsoft.com/office/powerpoint/2010/main" val="21188225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10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dirty="0" smtClean="0"/>
          </a:p>
        </p:txBody>
      </p:sp>
      <p:sp>
        <p:nvSpPr>
          <p:cNvPr id="1310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E97D52F-C20B-4E10-B4A4-A88CFF129128}" type="slidenum">
              <a:rPr lang="en-US"/>
              <a:pPr fontAlgn="base">
                <a:spcBef>
                  <a:spcPct val="0"/>
                </a:spcBef>
                <a:spcAft>
                  <a:spcPct val="0"/>
                </a:spcAft>
              </a:pPr>
              <a:t>10</a:t>
            </a:fld>
            <a:endParaRPr lang="en-US"/>
          </a:p>
        </p:txBody>
      </p:sp>
    </p:spTree>
    <p:extLst>
      <p:ext uri="{BB962C8B-B14F-4D97-AF65-F5344CB8AC3E}">
        <p14:creationId xmlns:p14="http://schemas.microsoft.com/office/powerpoint/2010/main" val="6064704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00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smtClean="0"/>
              <a:t>…</a:t>
            </a:r>
          </a:p>
        </p:txBody>
      </p:sp>
      <p:sp>
        <p:nvSpPr>
          <p:cNvPr id="1300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2C4693E8-2284-437C-8C64-6916E2EF96E1}" type="slidenum">
              <a:rPr lang="en-US"/>
              <a:pPr fontAlgn="base">
                <a:spcBef>
                  <a:spcPct val="0"/>
                </a:spcBef>
                <a:spcAft>
                  <a:spcPct val="0"/>
                </a:spcAft>
              </a:pPr>
              <a:t>2</a:t>
            </a:fld>
            <a:endParaRPr lang="en-US"/>
          </a:p>
        </p:txBody>
      </p:sp>
    </p:spTree>
    <p:extLst>
      <p:ext uri="{BB962C8B-B14F-4D97-AF65-F5344CB8AC3E}">
        <p14:creationId xmlns:p14="http://schemas.microsoft.com/office/powerpoint/2010/main" val="30556528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10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smtClean="0"/>
              <a:t>If natural oscillation frequency of water sloshing in basin matches up with frequency of tidal wave, then the two can add to each other for greater tidal range.  This is what happens in the Bay of Fundy.  From N along E coast of England, from SW in channel, from S btwn England, Ireland.  Can see effects of Coriolis force as right-hand side of those 3 waves has larger tidal range</a:t>
            </a:r>
          </a:p>
        </p:txBody>
      </p:sp>
      <p:sp>
        <p:nvSpPr>
          <p:cNvPr id="1310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E97D52F-C20B-4E10-B4A4-A88CFF129128}" type="slidenum">
              <a:rPr lang="en-US"/>
              <a:pPr fontAlgn="base">
                <a:spcBef>
                  <a:spcPct val="0"/>
                </a:spcBef>
                <a:spcAft>
                  <a:spcPct val="0"/>
                </a:spcAft>
              </a:pPr>
              <a:t>3</a:t>
            </a:fld>
            <a:endParaRPr lang="en-US"/>
          </a:p>
        </p:txBody>
      </p:sp>
    </p:spTree>
    <p:extLst>
      <p:ext uri="{BB962C8B-B14F-4D97-AF65-F5344CB8AC3E}">
        <p14:creationId xmlns:p14="http://schemas.microsoft.com/office/powerpoint/2010/main" val="24352438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4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134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7FD354A6-1DF2-4A6A-8A7D-2541E8530804}" type="slidenum">
              <a:rPr lang="en-US"/>
              <a:pPr fontAlgn="base">
                <a:spcBef>
                  <a:spcPct val="0"/>
                </a:spcBef>
                <a:spcAft>
                  <a:spcPct val="0"/>
                </a:spcAft>
              </a:pPr>
              <a:t>4</a:t>
            </a:fld>
            <a:endParaRPr lang="en-US"/>
          </a:p>
        </p:txBody>
      </p:sp>
    </p:spTree>
    <p:extLst>
      <p:ext uri="{BB962C8B-B14F-4D97-AF65-F5344CB8AC3E}">
        <p14:creationId xmlns:p14="http://schemas.microsoft.com/office/powerpoint/2010/main" val="18057056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10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dirty="0" smtClean="0"/>
          </a:p>
        </p:txBody>
      </p:sp>
      <p:sp>
        <p:nvSpPr>
          <p:cNvPr id="1310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E97D52F-C20B-4E10-B4A4-A88CFF129128}" type="slidenum">
              <a:rPr lang="en-US"/>
              <a:pPr fontAlgn="base">
                <a:spcBef>
                  <a:spcPct val="0"/>
                </a:spcBef>
                <a:spcAft>
                  <a:spcPct val="0"/>
                </a:spcAft>
              </a:pPr>
              <a:t>5</a:t>
            </a:fld>
            <a:endParaRPr lang="en-US"/>
          </a:p>
        </p:txBody>
      </p:sp>
    </p:spTree>
    <p:extLst>
      <p:ext uri="{BB962C8B-B14F-4D97-AF65-F5344CB8AC3E}">
        <p14:creationId xmlns:p14="http://schemas.microsoft.com/office/powerpoint/2010/main" val="10615839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2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132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8A1C6071-EA86-4CC0-9A3C-5DA794497483}" type="slidenum">
              <a:rPr lang="en-US"/>
              <a:pPr fontAlgn="base">
                <a:spcBef>
                  <a:spcPct val="0"/>
                </a:spcBef>
                <a:spcAft>
                  <a:spcPct val="0"/>
                </a:spcAft>
              </a:pPr>
              <a:t>6</a:t>
            </a:fld>
            <a:endParaRPr lang="en-US"/>
          </a:p>
        </p:txBody>
      </p:sp>
    </p:spTree>
    <p:extLst>
      <p:ext uri="{BB962C8B-B14F-4D97-AF65-F5344CB8AC3E}">
        <p14:creationId xmlns:p14="http://schemas.microsoft.com/office/powerpoint/2010/main" val="5435007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6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136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23723208-0959-4F46-B32F-BDBD92CD7C33}" type="slidenum">
              <a:rPr lang="en-US"/>
              <a:pPr fontAlgn="base">
                <a:spcBef>
                  <a:spcPct val="0"/>
                </a:spcBef>
                <a:spcAft>
                  <a:spcPct val="0"/>
                </a:spcAft>
              </a:pPr>
              <a:t>7</a:t>
            </a:fld>
            <a:endParaRPr lang="en-US"/>
          </a:p>
        </p:txBody>
      </p:sp>
    </p:spTree>
    <p:extLst>
      <p:ext uri="{BB962C8B-B14F-4D97-AF65-F5344CB8AC3E}">
        <p14:creationId xmlns:p14="http://schemas.microsoft.com/office/powerpoint/2010/main" val="12152382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138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0569DDCB-514D-4E2F-B563-77E37499793F}" type="slidenum">
              <a:rPr lang="en-US"/>
              <a:pPr fontAlgn="base">
                <a:spcBef>
                  <a:spcPct val="0"/>
                </a:spcBef>
                <a:spcAft>
                  <a:spcPct val="0"/>
                </a:spcAft>
              </a:pPr>
              <a:t>8</a:t>
            </a:fld>
            <a:endParaRPr lang="en-US"/>
          </a:p>
        </p:txBody>
      </p:sp>
    </p:spTree>
    <p:extLst>
      <p:ext uri="{BB962C8B-B14F-4D97-AF65-F5344CB8AC3E}">
        <p14:creationId xmlns:p14="http://schemas.microsoft.com/office/powerpoint/2010/main" val="32630511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138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0569DDCB-514D-4E2F-B563-77E37499793F}" type="slidenum">
              <a:rPr lang="en-US"/>
              <a:pPr fontAlgn="base">
                <a:spcBef>
                  <a:spcPct val="0"/>
                </a:spcBef>
                <a:spcAft>
                  <a:spcPct val="0"/>
                </a:spcAft>
              </a:pPr>
              <a:t>9</a:t>
            </a:fld>
            <a:endParaRPr lang="en-US"/>
          </a:p>
        </p:txBody>
      </p:sp>
    </p:spTree>
    <p:extLst>
      <p:ext uri="{BB962C8B-B14F-4D97-AF65-F5344CB8AC3E}">
        <p14:creationId xmlns:p14="http://schemas.microsoft.com/office/powerpoint/2010/main" val="6027058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97042BF-FAC0-4A48-B44D-49BD1AE25222}" type="datetimeFigureOut">
              <a:rPr lang="en-US" smtClean="0"/>
              <a:t>9/10/2015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6AEA92-7B33-47C1-B286-90B330534163}" type="slidenum">
              <a:rPr lang="en-US" smtClean="0"/>
              <a:t>‹#›</a:t>
            </a:fld>
            <a:endParaRPr lang="en-US"/>
          </a:p>
        </p:txBody>
      </p:sp>
    </p:spTree>
    <p:extLst>
      <p:ext uri="{BB962C8B-B14F-4D97-AF65-F5344CB8AC3E}">
        <p14:creationId xmlns:p14="http://schemas.microsoft.com/office/powerpoint/2010/main" val="4858162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7042BF-FAC0-4A48-B44D-49BD1AE25222}" type="datetimeFigureOut">
              <a:rPr lang="en-US" smtClean="0"/>
              <a:t>9/10/2015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6AEA92-7B33-47C1-B286-90B330534163}" type="slidenum">
              <a:rPr lang="en-US" smtClean="0"/>
              <a:t>‹#›</a:t>
            </a:fld>
            <a:endParaRPr lang="en-US"/>
          </a:p>
        </p:txBody>
      </p:sp>
    </p:spTree>
    <p:extLst>
      <p:ext uri="{BB962C8B-B14F-4D97-AF65-F5344CB8AC3E}">
        <p14:creationId xmlns:p14="http://schemas.microsoft.com/office/powerpoint/2010/main" val="16843825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7042BF-FAC0-4A48-B44D-49BD1AE25222}" type="datetimeFigureOut">
              <a:rPr lang="en-US" smtClean="0"/>
              <a:t>9/10/2015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6AEA92-7B33-47C1-B286-90B330534163}" type="slidenum">
              <a:rPr lang="en-US" smtClean="0"/>
              <a:t>‹#›</a:t>
            </a:fld>
            <a:endParaRPr lang="en-US"/>
          </a:p>
        </p:txBody>
      </p:sp>
    </p:spTree>
    <p:extLst>
      <p:ext uri="{BB962C8B-B14F-4D97-AF65-F5344CB8AC3E}">
        <p14:creationId xmlns:p14="http://schemas.microsoft.com/office/powerpoint/2010/main" val="7255413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7042BF-FAC0-4A48-B44D-49BD1AE25222}" type="datetimeFigureOut">
              <a:rPr lang="en-US" smtClean="0"/>
              <a:t>9/10/2015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6AEA92-7B33-47C1-B286-90B330534163}" type="slidenum">
              <a:rPr lang="en-US" smtClean="0"/>
              <a:t>‹#›</a:t>
            </a:fld>
            <a:endParaRPr lang="en-US"/>
          </a:p>
        </p:txBody>
      </p:sp>
    </p:spTree>
    <p:extLst>
      <p:ext uri="{BB962C8B-B14F-4D97-AF65-F5344CB8AC3E}">
        <p14:creationId xmlns:p14="http://schemas.microsoft.com/office/powerpoint/2010/main" val="28614403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97042BF-FAC0-4A48-B44D-49BD1AE25222}" type="datetimeFigureOut">
              <a:rPr lang="en-US" smtClean="0"/>
              <a:t>9/10/2015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6AEA92-7B33-47C1-B286-90B330534163}" type="slidenum">
              <a:rPr lang="en-US" smtClean="0"/>
              <a:t>‹#›</a:t>
            </a:fld>
            <a:endParaRPr lang="en-US"/>
          </a:p>
        </p:txBody>
      </p:sp>
    </p:spTree>
    <p:extLst>
      <p:ext uri="{BB962C8B-B14F-4D97-AF65-F5344CB8AC3E}">
        <p14:creationId xmlns:p14="http://schemas.microsoft.com/office/powerpoint/2010/main" val="39922228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97042BF-FAC0-4A48-B44D-49BD1AE25222}" type="datetimeFigureOut">
              <a:rPr lang="en-US" smtClean="0"/>
              <a:t>9/10/2015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6AEA92-7B33-47C1-B286-90B330534163}" type="slidenum">
              <a:rPr lang="en-US" smtClean="0"/>
              <a:t>‹#›</a:t>
            </a:fld>
            <a:endParaRPr lang="en-US"/>
          </a:p>
        </p:txBody>
      </p:sp>
    </p:spTree>
    <p:extLst>
      <p:ext uri="{BB962C8B-B14F-4D97-AF65-F5344CB8AC3E}">
        <p14:creationId xmlns:p14="http://schemas.microsoft.com/office/powerpoint/2010/main" val="7550015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97042BF-FAC0-4A48-B44D-49BD1AE25222}" type="datetimeFigureOut">
              <a:rPr lang="en-US" smtClean="0"/>
              <a:t>9/10/2015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56AEA92-7B33-47C1-B286-90B330534163}" type="slidenum">
              <a:rPr lang="en-US" smtClean="0"/>
              <a:t>‹#›</a:t>
            </a:fld>
            <a:endParaRPr lang="en-US"/>
          </a:p>
        </p:txBody>
      </p:sp>
    </p:spTree>
    <p:extLst>
      <p:ext uri="{BB962C8B-B14F-4D97-AF65-F5344CB8AC3E}">
        <p14:creationId xmlns:p14="http://schemas.microsoft.com/office/powerpoint/2010/main" val="14519051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97042BF-FAC0-4A48-B44D-49BD1AE25222}" type="datetimeFigureOut">
              <a:rPr lang="en-US" smtClean="0"/>
              <a:t>9/10/2015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56AEA92-7B33-47C1-B286-90B330534163}" type="slidenum">
              <a:rPr lang="en-US" smtClean="0"/>
              <a:t>‹#›</a:t>
            </a:fld>
            <a:endParaRPr lang="en-US"/>
          </a:p>
        </p:txBody>
      </p:sp>
    </p:spTree>
    <p:extLst>
      <p:ext uri="{BB962C8B-B14F-4D97-AF65-F5344CB8AC3E}">
        <p14:creationId xmlns:p14="http://schemas.microsoft.com/office/powerpoint/2010/main" val="21396160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7042BF-FAC0-4A48-B44D-49BD1AE25222}" type="datetimeFigureOut">
              <a:rPr lang="en-US" smtClean="0"/>
              <a:t>9/10/2015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56AEA92-7B33-47C1-B286-90B330534163}" type="slidenum">
              <a:rPr lang="en-US" smtClean="0"/>
              <a:t>‹#›</a:t>
            </a:fld>
            <a:endParaRPr lang="en-US"/>
          </a:p>
        </p:txBody>
      </p:sp>
    </p:spTree>
    <p:extLst>
      <p:ext uri="{BB962C8B-B14F-4D97-AF65-F5344CB8AC3E}">
        <p14:creationId xmlns:p14="http://schemas.microsoft.com/office/powerpoint/2010/main" val="4050303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7042BF-FAC0-4A48-B44D-49BD1AE25222}" type="datetimeFigureOut">
              <a:rPr lang="en-US" smtClean="0"/>
              <a:t>9/10/2015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6AEA92-7B33-47C1-B286-90B330534163}" type="slidenum">
              <a:rPr lang="en-US" smtClean="0"/>
              <a:t>‹#›</a:t>
            </a:fld>
            <a:endParaRPr lang="en-US"/>
          </a:p>
        </p:txBody>
      </p:sp>
    </p:spTree>
    <p:extLst>
      <p:ext uri="{BB962C8B-B14F-4D97-AF65-F5344CB8AC3E}">
        <p14:creationId xmlns:p14="http://schemas.microsoft.com/office/powerpoint/2010/main" val="22876144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7042BF-FAC0-4A48-B44D-49BD1AE25222}" type="datetimeFigureOut">
              <a:rPr lang="en-US" smtClean="0"/>
              <a:t>9/10/2015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6AEA92-7B33-47C1-B286-90B330534163}" type="slidenum">
              <a:rPr lang="en-US" smtClean="0"/>
              <a:t>‹#›</a:t>
            </a:fld>
            <a:endParaRPr lang="en-US"/>
          </a:p>
        </p:txBody>
      </p:sp>
    </p:spTree>
    <p:extLst>
      <p:ext uri="{BB962C8B-B14F-4D97-AF65-F5344CB8AC3E}">
        <p14:creationId xmlns:p14="http://schemas.microsoft.com/office/powerpoint/2010/main" val="15690979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7042BF-FAC0-4A48-B44D-49BD1AE25222}" type="datetimeFigureOut">
              <a:rPr lang="en-US" smtClean="0"/>
              <a:t>9/10/2015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6AEA92-7B33-47C1-B286-90B330534163}" type="slidenum">
              <a:rPr lang="en-US" smtClean="0"/>
              <a:t>‹#›</a:t>
            </a:fld>
            <a:endParaRPr lang="en-US"/>
          </a:p>
        </p:txBody>
      </p:sp>
    </p:spTree>
    <p:extLst>
      <p:ext uri="{BB962C8B-B14F-4D97-AF65-F5344CB8AC3E}">
        <p14:creationId xmlns:p14="http://schemas.microsoft.com/office/powerpoint/2010/main" val="2181695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gif"/></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1.xml"/><Relationship Id="rId4" Type="http://schemas.openxmlformats.org/officeDocument/2006/relationships/image" Target="../media/image1.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TextBox 10"/>
          <p:cNvSpPr txBox="1">
            <a:spLocks noChangeArrowheads="1"/>
          </p:cNvSpPr>
          <p:nvPr/>
        </p:nvSpPr>
        <p:spPr bwMode="auto">
          <a:xfrm>
            <a:off x="3429000" y="213361"/>
            <a:ext cx="50292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sz="4000" dirty="0">
                <a:latin typeface="+mj-lt"/>
              </a:rPr>
              <a:t>Tidal Flat Environments</a:t>
            </a:r>
          </a:p>
        </p:txBody>
      </p:sp>
      <p:pic>
        <p:nvPicPr>
          <p:cNvPr id="4" name="Picture 2" descr="http://pages.uoregon.edu/millerm/Dep-67.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5168" y="960281"/>
            <a:ext cx="8741664" cy="58517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963693"/>
      </p:ext>
    </p:extLst>
  </p:cSld>
  <p:clrMapOvr>
    <a:masterClrMapping/>
  </p:clrMapOvr>
  <mc:AlternateContent xmlns:mc="http://schemas.openxmlformats.org/markup-compatibility/2006" xmlns:p14="http://schemas.microsoft.com/office/powerpoint/2010/main">
    <mc:Choice Requires="p14">
      <p:transition spd="slow" p14:dur="2000" advTm="27797"/>
    </mc:Choice>
    <mc:Fallback xmlns="">
      <p:transition spd="slow" advTm="27797"/>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Box 5"/>
          <p:cNvSpPr txBox="1">
            <a:spLocks noChangeArrowheads="1"/>
          </p:cNvSpPr>
          <p:nvPr/>
        </p:nvSpPr>
        <p:spPr bwMode="auto">
          <a:xfrm>
            <a:off x="448056" y="164593"/>
            <a:ext cx="112014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2800" dirty="0" smtClean="0">
                <a:latin typeface="+mj-lt"/>
              </a:rPr>
              <a:t>Higher-energy in </a:t>
            </a:r>
            <a:r>
              <a:rPr lang="en-US" sz="2800" dirty="0" err="1" smtClean="0">
                <a:latin typeface="+mj-lt"/>
              </a:rPr>
              <a:t>subtidal</a:t>
            </a:r>
            <a:r>
              <a:rPr lang="en-US" sz="2800" dirty="0" smtClean="0">
                <a:latin typeface="+mj-lt"/>
              </a:rPr>
              <a:t> channels leads to larger dune cross-bedding (but still bidirectional or frequently containing mud drapes)</a:t>
            </a:r>
            <a:endParaRPr lang="en-US" sz="2800" dirty="0">
              <a:latin typeface="+mj-lt"/>
            </a:endParaRPr>
          </a:p>
        </p:txBody>
      </p:sp>
      <p:pic>
        <p:nvPicPr>
          <p:cNvPr id="1026" name="Picture 2" descr="http://pages.uoregon.edu/millerm/Dep-67.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0835" y="1210516"/>
            <a:ext cx="8272581" cy="553775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research.eas.ualberta.ca/catuneanu/files/Catuneanu,%20O.%20(2006)%20Principles%20of%20Sequence%20Stratigraphy.%20Elsevier,%20Amsterdam,%20375%20pp./Chapter%205/Figure%205.50_B.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54497" y="1371599"/>
            <a:ext cx="5394960" cy="4044858"/>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5"/>
          <p:cNvSpPr txBox="1">
            <a:spLocks noChangeArrowheads="1"/>
          </p:cNvSpPr>
          <p:nvPr/>
        </p:nvSpPr>
        <p:spPr bwMode="auto">
          <a:xfrm>
            <a:off x="6176773" y="1526340"/>
            <a:ext cx="5550408" cy="461665"/>
          </a:xfrm>
          <a:prstGeom prst="rect">
            <a:avLst/>
          </a:prstGeom>
          <a:solidFill>
            <a:schemeClr val="bg1"/>
          </a:solidFill>
          <a:ln>
            <a:solidFill>
              <a:schemeClr val="tx1"/>
            </a:solidFill>
          </a:ln>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sz="2400" dirty="0" smtClean="0">
                <a:latin typeface="+mj-lt"/>
              </a:rPr>
              <a:t>“Sigmoidal” cross-bedding with mud </a:t>
            </a:r>
            <a:r>
              <a:rPr lang="en-US" sz="2400" dirty="0">
                <a:latin typeface="+mj-lt"/>
              </a:rPr>
              <a:t>drapes</a:t>
            </a:r>
          </a:p>
        </p:txBody>
      </p:sp>
      <p:cxnSp>
        <p:nvCxnSpPr>
          <p:cNvPr id="12" name="Straight Arrow Connector 11"/>
          <p:cNvCxnSpPr/>
          <p:nvPr/>
        </p:nvCxnSpPr>
        <p:spPr>
          <a:xfrm flipH="1">
            <a:off x="2986024" y="4544568"/>
            <a:ext cx="3469640" cy="2038350"/>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2763490"/>
      </p:ext>
    </p:extLst>
  </p:cSld>
  <p:clrMapOvr>
    <a:masterClrMapping/>
  </p:clrMapOvr>
  <mc:AlternateContent xmlns:mc="http://schemas.openxmlformats.org/markup-compatibility/2006" xmlns:p14="http://schemas.microsoft.com/office/powerpoint/2010/main">
    <mc:Choice Requires="p14">
      <p:transition spd="slow" p14:dur="2000" advTm="113221"/>
    </mc:Choice>
    <mc:Fallback xmlns="">
      <p:transition spd="slow" advTm="113221"/>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3" descr="Tidal bulge.jpg"/>
          <p:cNvPicPr>
            <a:picLocks noChangeAspect="1"/>
          </p:cNvPicPr>
          <p:nvPr/>
        </p:nvPicPr>
        <p:blipFill>
          <a:blip r:embed="rId3">
            <a:extLst>
              <a:ext uri="{28A0092B-C50C-407E-A947-70E740481C1C}">
                <a14:useLocalDpi xmlns:a14="http://schemas.microsoft.com/office/drawing/2010/main" val="0"/>
              </a:ext>
            </a:extLst>
          </a:blip>
          <a:srcRect b="7660"/>
          <a:stretch>
            <a:fillRect/>
          </a:stretch>
        </p:blipFill>
        <p:spPr bwMode="auto">
          <a:xfrm>
            <a:off x="508000" y="1223962"/>
            <a:ext cx="5054600" cy="220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TideNodes0.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494853" y="3154680"/>
            <a:ext cx="5502075" cy="3566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8" name="TextBox 5"/>
          <p:cNvSpPr txBox="1">
            <a:spLocks noChangeArrowheads="1"/>
          </p:cNvSpPr>
          <p:nvPr/>
        </p:nvSpPr>
        <p:spPr bwMode="auto">
          <a:xfrm>
            <a:off x="365760" y="192025"/>
            <a:ext cx="1147572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2800" dirty="0">
                <a:latin typeface="+mj-lt"/>
              </a:rPr>
              <a:t>Tides are a complex product of gravitational attraction (from the moon and the sun) and Earth’s rotation</a:t>
            </a:r>
          </a:p>
        </p:txBody>
      </p:sp>
      <p:sp>
        <p:nvSpPr>
          <p:cNvPr id="36869" name="TextBox 7"/>
          <p:cNvSpPr txBox="1">
            <a:spLocks noChangeArrowheads="1"/>
          </p:cNvSpPr>
          <p:nvPr/>
        </p:nvSpPr>
        <p:spPr bwMode="auto">
          <a:xfrm>
            <a:off x="5562600" y="1342602"/>
            <a:ext cx="5596128"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2800" dirty="0">
                <a:latin typeface="+mj-lt"/>
              </a:rPr>
              <a:t>Lunar tidal bulge rotates around Earth with a period of 24 hours 50 minutes</a:t>
            </a:r>
          </a:p>
        </p:txBody>
      </p:sp>
      <p:sp>
        <p:nvSpPr>
          <p:cNvPr id="9" name="TextBox 8"/>
          <p:cNvSpPr txBox="1">
            <a:spLocks noChangeArrowheads="1"/>
          </p:cNvSpPr>
          <p:nvPr/>
        </p:nvSpPr>
        <p:spPr bwMode="auto">
          <a:xfrm>
            <a:off x="649224" y="4956048"/>
            <a:ext cx="5705856"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r>
              <a:rPr lang="en-US" sz="2800" dirty="0">
                <a:latin typeface="+mj-lt"/>
              </a:rPr>
              <a:t>But the simple tidal bulge is disrupted by the continents, forms several cells around </a:t>
            </a:r>
            <a:r>
              <a:rPr lang="en-US" sz="2800" dirty="0" err="1">
                <a:latin typeface="+mj-lt"/>
              </a:rPr>
              <a:t>amphidromic</a:t>
            </a:r>
            <a:r>
              <a:rPr lang="en-US" sz="2800" dirty="0">
                <a:latin typeface="+mj-lt"/>
              </a:rPr>
              <a:t> points</a:t>
            </a:r>
          </a:p>
        </p:txBody>
      </p:sp>
    </p:spTree>
    <p:extLst>
      <p:ext uri="{BB962C8B-B14F-4D97-AF65-F5344CB8AC3E}">
        <p14:creationId xmlns:p14="http://schemas.microsoft.com/office/powerpoint/2010/main" val="2308652347"/>
      </p:ext>
    </p:extLst>
  </p:cSld>
  <p:clrMapOvr>
    <a:masterClrMapping/>
  </p:clrMapOvr>
  <mc:AlternateContent xmlns:mc="http://schemas.openxmlformats.org/markup-compatibility/2006" xmlns:p14="http://schemas.microsoft.com/office/powerpoint/2010/main">
    <mc:Choice Requires="p14">
      <p:transition spd="slow" p14:dur="2000" advTm="38625"/>
    </mc:Choice>
    <mc:Fallback xmlns="">
      <p:transition spd="slow" advTm="38625"/>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Box 5"/>
          <p:cNvSpPr txBox="1">
            <a:spLocks noChangeArrowheads="1"/>
          </p:cNvSpPr>
          <p:nvPr/>
        </p:nvSpPr>
        <p:spPr bwMode="auto">
          <a:xfrm>
            <a:off x="402336" y="230443"/>
            <a:ext cx="11466576"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2800" dirty="0">
                <a:solidFill>
                  <a:srgbClr val="00B0F0"/>
                </a:solidFill>
                <a:latin typeface="+mj-lt"/>
              </a:rPr>
              <a:t>Tidal range </a:t>
            </a:r>
            <a:r>
              <a:rPr lang="en-US" sz="2800" dirty="0">
                <a:latin typeface="+mj-lt"/>
              </a:rPr>
              <a:t>is highly variable, depends more local coastline amplification and development of standing waves (</a:t>
            </a:r>
            <a:r>
              <a:rPr lang="en-US" sz="2800" dirty="0" err="1">
                <a:latin typeface="+mj-lt"/>
              </a:rPr>
              <a:t>seiches</a:t>
            </a:r>
            <a:r>
              <a:rPr lang="en-US" sz="2800" dirty="0">
                <a:latin typeface="+mj-lt"/>
              </a:rPr>
              <a:t>)</a:t>
            </a:r>
          </a:p>
        </p:txBody>
      </p:sp>
      <p:pic>
        <p:nvPicPr>
          <p:cNvPr id="37891" name="Picture 6" descr="Bay of Fundy tides.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44770" y="2619439"/>
            <a:ext cx="5766942" cy="402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2" name="Picture 9" descr="tide corange.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77240" y="1377950"/>
            <a:ext cx="3733800" cy="540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3" name="TextBox 10"/>
          <p:cNvSpPr txBox="1">
            <a:spLocks noChangeArrowheads="1"/>
          </p:cNvSpPr>
          <p:nvPr/>
        </p:nvSpPr>
        <p:spPr bwMode="auto">
          <a:xfrm>
            <a:off x="5486400" y="1447801"/>
            <a:ext cx="644652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2800" dirty="0">
                <a:latin typeface="+mj-lt"/>
              </a:rPr>
              <a:t>Tidal range governs speed of tidal currents during </a:t>
            </a:r>
            <a:r>
              <a:rPr lang="en-US" sz="2800" b="1" dirty="0">
                <a:latin typeface="+mj-lt"/>
              </a:rPr>
              <a:t>flood</a:t>
            </a:r>
            <a:r>
              <a:rPr lang="en-US" sz="2800" dirty="0">
                <a:latin typeface="+mj-lt"/>
              </a:rPr>
              <a:t> (rising) and </a:t>
            </a:r>
            <a:r>
              <a:rPr lang="en-US" sz="2800" b="1" dirty="0">
                <a:latin typeface="+mj-lt"/>
              </a:rPr>
              <a:t>ebb</a:t>
            </a:r>
            <a:r>
              <a:rPr lang="en-US" sz="2800" dirty="0">
                <a:latin typeface="+mj-lt"/>
              </a:rPr>
              <a:t> (falling) flows</a:t>
            </a:r>
          </a:p>
        </p:txBody>
      </p:sp>
    </p:spTree>
    <p:extLst>
      <p:ext uri="{BB962C8B-B14F-4D97-AF65-F5344CB8AC3E}">
        <p14:creationId xmlns:p14="http://schemas.microsoft.com/office/powerpoint/2010/main" val="2834294204"/>
      </p:ext>
    </p:extLst>
  </p:cSld>
  <p:clrMapOvr>
    <a:masterClrMapping/>
  </p:clrMapOvr>
  <mc:AlternateContent xmlns:mc="http://schemas.openxmlformats.org/markup-compatibility/2006" xmlns:p14="http://schemas.microsoft.com/office/powerpoint/2010/main">
    <mc:Choice Requires="p14">
      <p:transition spd="slow" p14:dur="2000" advTm="63261"/>
    </mc:Choice>
    <mc:Fallback xmlns="">
      <p:transition spd="slow" advTm="63261"/>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Box 5"/>
          <p:cNvSpPr txBox="1">
            <a:spLocks noChangeArrowheads="1"/>
          </p:cNvSpPr>
          <p:nvPr/>
        </p:nvSpPr>
        <p:spPr bwMode="auto">
          <a:xfrm>
            <a:off x="5171821" y="286049"/>
            <a:ext cx="574548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sz="2800" dirty="0">
                <a:latin typeface="+mj-lt"/>
              </a:rPr>
              <a:t>Tidal </a:t>
            </a:r>
            <a:r>
              <a:rPr lang="en-US" sz="2800" dirty="0" err="1">
                <a:latin typeface="+mj-lt"/>
              </a:rPr>
              <a:t>rhythmites</a:t>
            </a:r>
            <a:r>
              <a:rPr lang="en-US" sz="2800" dirty="0">
                <a:latin typeface="+mj-lt"/>
              </a:rPr>
              <a:t> showing spring / neap </a:t>
            </a:r>
            <a:r>
              <a:rPr lang="en-US" sz="2800" dirty="0" err="1">
                <a:latin typeface="+mj-lt"/>
              </a:rPr>
              <a:t>cyclicity</a:t>
            </a:r>
            <a:r>
              <a:rPr lang="en-US" sz="2800" dirty="0">
                <a:latin typeface="+mj-lt"/>
              </a:rPr>
              <a:t> (Ediacaran, Australia)</a:t>
            </a:r>
          </a:p>
        </p:txBody>
      </p:sp>
      <p:pic>
        <p:nvPicPr>
          <p:cNvPr id="40964" name="Picture 11" descr="Spring neap tide.gif"/>
          <p:cNvPicPr>
            <a:picLocks noChangeAspect="1"/>
          </p:cNvPicPr>
          <p:nvPr/>
        </p:nvPicPr>
        <p:blipFill>
          <a:blip r:embed="rId3">
            <a:extLst>
              <a:ext uri="{28A0092B-C50C-407E-A947-70E740481C1C}">
                <a14:useLocalDpi xmlns:a14="http://schemas.microsoft.com/office/drawing/2010/main" val="0"/>
              </a:ext>
            </a:extLst>
          </a:blip>
          <a:srcRect l="360" t="1199" b="2400"/>
          <a:stretch>
            <a:fillRect/>
          </a:stretch>
        </p:blipFill>
        <p:spPr bwMode="auto">
          <a:xfrm>
            <a:off x="94362" y="1257237"/>
            <a:ext cx="3860800" cy="3735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
          <p:cNvGrpSpPr/>
          <p:nvPr/>
        </p:nvGrpSpPr>
        <p:grpSpPr>
          <a:xfrm>
            <a:off x="3755137" y="1249300"/>
            <a:ext cx="8350249" cy="5495925"/>
            <a:chOff x="1752601" y="1285876"/>
            <a:chExt cx="8350249" cy="5495925"/>
          </a:xfrm>
        </p:grpSpPr>
        <p:pic>
          <p:nvPicPr>
            <p:cNvPr id="40963" name="Picture 7" descr="Tidal rhythmite.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81200" y="1285876"/>
              <a:ext cx="8121650" cy="549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a:spLocks noChangeArrowheads="1"/>
            </p:cNvSpPr>
            <p:nvPr/>
          </p:nvSpPr>
          <p:spPr bwMode="auto">
            <a:xfrm>
              <a:off x="1752601" y="4567238"/>
              <a:ext cx="1190625" cy="461962"/>
            </a:xfrm>
            <a:prstGeom prst="rect">
              <a:avLst/>
            </a:prstGeom>
            <a:solidFill>
              <a:schemeClr val="bg1">
                <a:alpha val="72156"/>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2400"/>
                <a:t>2 weeks</a:t>
              </a:r>
            </a:p>
          </p:txBody>
        </p:sp>
        <p:cxnSp>
          <p:nvCxnSpPr>
            <p:cNvPr id="16" name="Straight Arrow Connector 15"/>
            <p:cNvCxnSpPr/>
            <p:nvPr/>
          </p:nvCxnSpPr>
          <p:spPr>
            <a:xfrm rot="16200000" flipH="1">
              <a:off x="2590800" y="4648200"/>
              <a:ext cx="914400" cy="152400"/>
            </a:xfrm>
            <a:prstGeom prst="straightConnector1">
              <a:avLst/>
            </a:prstGeom>
            <a:ln w="4445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501622948"/>
      </p:ext>
    </p:extLst>
  </p:cSld>
  <p:clrMapOvr>
    <a:masterClrMapping/>
  </p:clrMapOvr>
  <mc:AlternateContent xmlns:mc="http://schemas.openxmlformats.org/markup-compatibility/2006" xmlns:p14="http://schemas.microsoft.com/office/powerpoint/2010/main">
    <mc:Choice Requires="p14">
      <p:transition spd="slow" p14:dur="2000" advTm="47727"/>
    </mc:Choice>
    <mc:Fallback xmlns="">
      <p:transition spd="slow" advTm="47727"/>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Box 5"/>
          <p:cNvSpPr txBox="1">
            <a:spLocks noChangeArrowheads="1"/>
          </p:cNvSpPr>
          <p:nvPr/>
        </p:nvSpPr>
        <p:spPr bwMode="auto">
          <a:xfrm>
            <a:off x="448056" y="164593"/>
            <a:ext cx="112014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2800" dirty="0">
                <a:solidFill>
                  <a:srgbClr val="FF0000"/>
                </a:solidFill>
                <a:latin typeface="+mj-lt"/>
              </a:rPr>
              <a:t>Grain size and sedimentary structures can be predicted if you know source of energy and source of sediment </a:t>
            </a:r>
          </a:p>
        </p:txBody>
      </p:sp>
      <p:pic>
        <p:nvPicPr>
          <p:cNvPr id="1026" name="Picture 2" descr="http://pages.uoregon.edu/millerm/Dep-67.jpe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6443" y="1219200"/>
            <a:ext cx="7699557" cy="5154162"/>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Connector 2"/>
          <p:cNvCxnSpPr/>
          <p:nvPr/>
        </p:nvCxnSpPr>
        <p:spPr>
          <a:xfrm flipV="1">
            <a:off x="3733800" y="1801360"/>
            <a:ext cx="3810000" cy="3962400"/>
          </a:xfrm>
          <a:prstGeom prst="line">
            <a:avLst/>
          </a:prstGeom>
          <a:ln w="44450">
            <a:solidFill>
              <a:srgbClr val="FFFF00"/>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2327032" y="5405736"/>
            <a:ext cx="1038041" cy="461665"/>
          </a:xfrm>
          <a:prstGeom prst="rect">
            <a:avLst/>
          </a:prstGeom>
          <a:noFill/>
        </p:spPr>
        <p:txBody>
          <a:bodyPr wrap="none" rtlCol="0">
            <a:spAutoFit/>
          </a:bodyPr>
          <a:lstStyle/>
          <a:p>
            <a:r>
              <a:rPr lang="en-US" sz="2400" dirty="0">
                <a:solidFill>
                  <a:srgbClr val="FFFF00"/>
                </a:solidFill>
                <a:latin typeface="+mj-lt"/>
              </a:rPr>
              <a:t>Energy</a:t>
            </a:r>
          </a:p>
        </p:txBody>
      </p:sp>
      <p:sp>
        <p:nvSpPr>
          <p:cNvPr id="10" name="TextBox 9"/>
          <p:cNvSpPr txBox="1"/>
          <p:nvPr/>
        </p:nvSpPr>
        <p:spPr>
          <a:xfrm>
            <a:off x="3200400" y="5867401"/>
            <a:ext cx="1372812" cy="461665"/>
          </a:xfrm>
          <a:prstGeom prst="rect">
            <a:avLst/>
          </a:prstGeom>
          <a:noFill/>
        </p:spPr>
        <p:txBody>
          <a:bodyPr wrap="none" rtlCol="0">
            <a:spAutoFit/>
          </a:bodyPr>
          <a:lstStyle/>
          <a:p>
            <a:r>
              <a:rPr lang="en-US" sz="2400" dirty="0">
                <a:solidFill>
                  <a:srgbClr val="66FFFF"/>
                </a:solidFill>
                <a:latin typeface="+mj-lt"/>
              </a:rPr>
              <a:t>Sediment</a:t>
            </a:r>
          </a:p>
        </p:txBody>
      </p:sp>
      <p:cxnSp>
        <p:nvCxnSpPr>
          <p:cNvPr id="13" name="Straight Connector 12"/>
          <p:cNvCxnSpPr/>
          <p:nvPr/>
        </p:nvCxnSpPr>
        <p:spPr>
          <a:xfrm flipV="1">
            <a:off x="3048000" y="5181600"/>
            <a:ext cx="317072" cy="304800"/>
          </a:xfrm>
          <a:prstGeom prst="line">
            <a:avLst/>
          </a:prstGeom>
          <a:ln w="4445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4414676" y="5636567"/>
            <a:ext cx="317072" cy="304800"/>
          </a:xfrm>
          <a:prstGeom prst="line">
            <a:avLst/>
          </a:prstGeom>
          <a:ln w="44450">
            <a:solidFill>
              <a:srgbClr val="66FFFF"/>
            </a:solidFill>
            <a:tailEnd type="arrow"/>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169428577"/>
      </p:ext>
    </p:extLst>
  </p:cSld>
  <p:clrMapOvr>
    <a:masterClrMapping/>
  </p:clrMapOvr>
  <mc:AlternateContent xmlns:mc="http://schemas.openxmlformats.org/markup-compatibility/2006" xmlns:p14="http://schemas.microsoft.com/office/powerpoint/2010/main">
    <mc:Choice Requires="p14">
      <p:transition spd="slow" p14:dur="2000" advTm="34695"/>
    </mc:Choice>
    <mc:Fallback xmlns="">
      <p:transition spd="slow" advTm="3469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Box 5"/>
          <p:cNvSpPr txBox="1">
            <a:spLocks noChangeArrowheads="1"/>
          </p:cNvSpPr>
          <p:nvPr/>
        </p:nvSpPr>
        <p:spPr bwMode="auto">
          <a:xfrm>
            <a:off x="353569" y="249811"/>
            <a:ext cx="11369039"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2800" dirty="0">
                <a:latin typeface="+mj-lt"/>
              </a:rPr>
              <a:t>Bidirectional </a:t>
            </a:r>
            <a:r>
              <a:rPr lang="en-US" sz="2800" dirty="0" err="1">
                <a:latin typeface="+mj-lt"/>
              </a:rPr>
              <a:t>paleocurrent</a:t>
            </a:r>
            <a:r>
              <a:rPr lang="en-US" sz="2800" dirty="0">
                <a:latin typeface="+mj-lt"/>
              </a:rPr>
              <a:t> indicators (especially cross-stratification) are diagnostic of tidal deposition</a:t>
            </a:r>
          </a:p>
        </p:txBody>
      </p:sp>
      <p:pic>
        <p:nvPicPr>
          <p:cNvPr id="38915" name="Picture 7" descr="Tidal cycle.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1955" y="1572768"/>
            <a:ext cx="5477505" cy="4291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6" name="Picture 11" descr="Herringbone x-beds.jpg"/>
          <p:cNvPicPr>
            <a:picLocks noChangeAspect="1"/>
          </p:cNvPicPr>
          <p:nvPr/>
        </p:nvPicPr>
        <p:blipFill>
          <a:blip r:embed="rId4">
            <a:extLst>
              <a:ext uri="{28A0092B-C50C-407E-A947-70E740481C1C}">
                <a14:useLocalDpi xmlns:a14="http://schemas.microsoft.com/office/drawing/2010/main" val="0"/>
              </a:ext>
            </a:extLst>
          </a:blip>
          <a:srcRect t="10542" b="7906"/>
          <a:stretch>
            <a:fillRect/>
          </a:stretch>
        </p:blipFill>
        <p:spPr bwMode="auto">
          <a:xfrm>
            <a:off x="5733288" y="2266386"/>
            <a:ext cx="6303264" cy="342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7" name="TextBox 12"/>
          <p:cNvSpPr txBox="1">
            <a:spLocks noChangeArrowheads="1"/>
          </p:cNvSpPr>
          <p:nvPr/>
        </p:nvSpPr>
        <p:spPr bwMode="auto">
          <a:xfrm>
            <a:off x="353569" y="5940553"/>
            <a:ext cx="27273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dirty="0"/>
              <a:t>Flood current: tide going in</a:t>
            </a:r>
          </a:p>
          <a:p>
            <a:r>
              <a:rPr lang="en-US" dirty="0"/>
              <a:t>Ebb current: tide going out</a:t>
            </a:r>
          </a:p>
        </p:txBody>
      </p:sp>
      <p:sp>
        <p:nvSpPr>
          <p:cNvPr id="38918" name="TextBox 13"/>
          <p:cNvSpPr txBox="1">
            <a:spLocks noChangeArrowheads="1"/>
          </p:cNvSpPr>
          <p:nvPr/>
        </p:nvSpPr>
        <p:spPr bwMode="auto">
          <a:xfrm>
            <a:off x="6605016" y="1725002"/>
            <a:ext cx="470916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2800" u="sng" dirty="0">
                <a:latin typeface="+mj-lt"/>
              </a:rPr>
              <a:t>Herringbone cross-stratification</a:t>
            </a:r>
          </a:p>
        </p:txBody>
      </p:sp>
    </p:spTree>
    <p:extLst>
      <p:ext uri="{BB962C8B-B14F-4D97-AF65-F5344CB8AC3E}">
        <p14:creationId xmlns:p14="http://schemas.microsoft.com/office/powerpoint/2010/main" val="1141293682"/>
      </p:ext>
    </p:extLst>
  </p:cSld>
  <p:clrMapOvr>
    <a:masterClrMapping/>
  </p:clrMapOvr>
  <mc:AlternateContent xmlns:mc="http://schemas.openxmlformats.org/markup-compatibility/2006" xmlns:p14="http://schemas.microsoft.com/office/powerpoint/2010/main">
    <mc:Choice Requires="p14">
      <p:transition spd="slow" p14:dur="2000" advTm="63044"/>
    </mc:Choice>
    <mc:Fallback xmlns="">
      <p:transition spd="slow" advTm="63044"/>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6" descr="Tidal bedding.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1738313"/>
            <a:ext cx="6870700" cy="461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1" name="TextBox 8"/>
          <p:cNvSpPr txBox="1">
            <a:spLocks noChangeArrowheads="1"/>
          </p:cNvSpPr>
          <p:nvPr/>
        </p:nvSpPr>
        <p:spPr bwMode="auto">
          <a:xfrm>
            <a:off x="310896" y="304800"/>
            <a:ext cx="11622024"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2800" dirty="0">
                <a:latin typeface="+mj-lt"/>
              </a:rPr>
              <a:t>Gradation from </a:t>
            </a:r>
            <a:r>
              <a:rPr lang="en-US" sz="2800" u="sng" dirty="0" err="1">
                <a:solidFill>
                  <a:srgbClr val="FF0000"/>
                </a:solidFill>
                <a:latin typeface="+mj-lt"/>
              </a:rPr>
              <a:t>flaser</a:t>
            </a:r>
            <a:r>
              <a:rPr lang="en-US" sz="2800" u="sng" dirty="0">
                <a:solidFill>
                  <a:srgbClr val="FF0000"/>
                </a:solidFill>
                <a:latin typeface="+mj-lt"/>
              </a:rPr>
              <a:t> bedding</a:t>
            </a:r>
            <a:r>
              <a:rPr lang="en-US" sz="2800" dirty="0">
                <a:solidFill>
                  <a:srgbClr val="FF0000"/>
                </a:solidFill>
                <a:latin typeface="+mj-lt"/>
              </a:rPr>
              <a:t> </a:t>
            </a:r>
            <a:r>
              <a:rPr lang="en-US" sz="2800" dirty="0">
                <a:latin typeface="+mj-lt"/>
              </a:rPr>
              <a:t>(rippled sand with mud drapes) to </a:t>
            </a:r>
            <a:r>
              <a:rPr lang="en-US" sz="2800" u="sng" dirty="0">
                <a:solidFill>
                  <a:srgbClr val="0070C0"/>
                </a:solidFill>
                <a:latin typeface="+mj-lt"/>
              </a:rPr>
              <a:t>lenticular bedding</a:t>
            </a:r>
            <a:r>
              <a:rPr lang="en-US" sz="2800" dirty="0">
                <a:solidFill>
                  <a:srgbClr val="0070C0"/>
                </a:solidFill>
                <a:latin typeface="+mj-lt"/>
              </a:rPr>
              <a:t> </a:t>
            </a:r>
            <a:r>
              <a:rPr lang="en-US" sz="2800" dirty="0">
                <a:latin typeface="+mj-lt"/>
              </a:rPr>
              <a:t>(isolated sand ripples in </a:t>
            </a:r>
            <a:r>
              <a:rPr lang="en-US" sz="2800" dirty="0" smtClean="0">
                <a:latin typeface="+mj-lt"/>
              </a:rPr>
              <a:t>mud</a:t>
            </a:r>
            <a:r>
              <a:rPr lang="en-US" sz="2800" dirty="0">
                <a:latin typeface="+mj-lt"/>
              </a:rPr>
              <a:t>) as grain size fines and energy decreases</a:t>
            </a:r>
          </a:p>
        </p:txBody>
      </p:sp>
      <p:sp>
        <p:nvSpPr>
          <p:cNvPr id="2" name="Rectangle 1"/>
          <p:cNvSpPr/>
          <p:nvPr/>
        </p:nvSpPr>
        <p:spPr>
          <a:xfrm>
            <a:off x="2667000" y="1738314"/>
            <a:ext cx="6870700" cy="1309687"/>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667000" y="3886200"/>
            <a:ext cx="6870700" cy="1219200"/>
          </a:xfrm>
          <a:prstGeom prst="rect">
            <a:avLst/>
          </a:prstGeom>
          <a:noFill/>
          <a:ln w="317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83121726"/>
      </p:ext>
    </p:extLst>
  </p:cSld>
  <p:clrMapOvr>
    <a:masterClrMapping/>
  </p:clrMapOvr>
  <mc:AlternateContent xmlns:mc="http://schemas.openxmlformats.org/markup-compatibility/2006" xmlns:p14="http://schemas.microsoft.com/office/powerpoint/2010/main">
    <mc:Choice Requires="p14">
      <p:transition spd="slow" p14:dur="2000" advTm="53614"/>
    </mc:Choice>
    <mc:Fallback xmlns="">
      <p:transition spd="slow" advTm="53614"/>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Tidal creek.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3336" y="876300"/>
            <a:ext cx="7821168" cy="5865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59" name="TextBox 4"/>
          <p:cNvSpPr txBox="1">
            <a:spLocks noChangeArrowheads="1"/>
          </p:cNvSpPr>
          <p:nvPr/>
        </p:nvSpPr>
        <p:spPr bwMode="auto">
          <a:xfrm>
            <a:off x="304800" y="233935"/>
            <a:ext cx="1172320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2800" dirty="0" smtClean="0">
                <a:latin typeface="+mj-lt"/>
              </a:rPr>
              <a:t>Tidal channels have point bars </a:t>
            </a:r>
            <a:r>
              <a:rPr lang="en-US" sz="2800" dirty="0">
                <a:latin typeface="+mj-lt"/>
              </a:rPr>
              <a:t>with lateral accretion similar to meandering fluvial</a:t>
            </a:r>
          </a:p>
        </p:txBody>
      </p:sp>
      <p:cxnSp>
        <p:nvCxnSpPr>
          <p:cNvPr id="7" name="Straight Arrow Connector 6"/>
          <p:cNvCxnSpPr/>
          <p:nvPr/>
        </p:nvCxnSpPr>
        <p:spPr>
          <a:xfrm flipH="1">
            <a:off x="1897888" y="1362456"/>
            <a:ext cx="342392" cy="547878"/>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45061" name="TextBox 7"/>
          <p:cNvSpPr txBox="1">
            <a:spLocks noChangeArrowheads="1"/>
          </p:cNvSpPr>
          <p:nvPr/>
        </p:nvSpPr>
        <p:spPr bwMode="auto">
          <a:xfrm>
            <a:off x="4846320" y="3861817"/>
            <a:ext cx="7168896" cy="2708434"/>
          </a:xfrm>
          <a:prstGeom prst="rect">
            <a:avLst/>
          </a:prstGeom>
          <a:solidFill>
            <a:schemeClr val="bg1">
              <a:alpha val="76862"/>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2800" b="1" u="sng" dirty="0">
                <a:latin typeface="+mj-lt"/>
              </a:rPr>
              <a:t>Inclined </a:t>
            </a:r>
            <a:r>
              <a:rPr lang="en-US" sz="2800" b="1" u="sng" dirty="0" err="1">
                <a:latin typeface="+mj-lt"/>
              </a:rPr>
              <a:t>heterolithic</a:t>
            </a:r>
            <a:r>
              <a:rPr lang="en-US" sz="2800" b="1" u="sng" dirty="0">
                <a:latin typeface="+mj-lt"/>
              </a:rPr>
              <a:t> stratification</a:t>
            </a:r>
            <a:r>
              <a:rPr lang="en-US" sz="2800" dirty="0">
                <a:latin typeface="+mj-lt"/>
              </a:rPr>
              <a:t> (IHS</a:t>
            </a:r>
            <a:r>
              <a:rPr lang="en-US" sz="2800" dirty="0" smtClean="0">
                <a:latin typeface="+mj-lt"/>
              </a:rPr>
              <a:t>):</a:t>
            </a:r>
            <a:endParaRPr lang="en-US" sz="2800" dirty="0">
              <a:latin typeface="+mj-lt"/>
            </a:endParaRPr>
          </a:p>
          <a:p>
            <a:pPr>
              <a:spcBef>
                <a:spcPts val="1200"/>
              </a:spcBef>
            </a:pPr>
            <a:r>
              <a:rPr lang="en-US" sz="2800" dirty="0">
                <a:latin typeface="+mj-lt"/>
              </a:rPr>
              <a:t>Bidirectional ripples perpendicular to bounding surface </a:t>
            </a:r>
            <a:r>
              <a:rPr lang="en-US" sz="2800" dirty="0" smtClean="0">
                <a:latin typeface="+mj-lt"/>
              </a:rPr>
              <a:t>(flood and/or ebb stage)</a:t>
            </a:r>
          </a:p>
          <a:p>
            <a:pPr>
              <a:spcBef>
                <a:spcPts val="1200"/>
              </a:spcBef>
            </a:pPr>
            <a:r>
              <a:rPr lang="en-US" sz="2800" dirty="0" smtClean="0">
                <a:latin typeface="+mj-lt"/>
              </a:rPr>
              <a:t>Large-scale mud drapes (slack-water stage) </a:t>
            </a:r>
          </a:p>
          <a:p>
            <a:pPr>
              <a:spcBef>
                <a:spcPts val="1200"/>
              </a:spcBef>
            </a:pPr>
            <a:r>
              <a:rPr lang="en-US" sz="2800" dirty="0" smtClean="0">
                <a:latin typeface="+mj-lt"/>
              </a:rPr>
              <a:t>Common reactivation surfaces</a:t>
            </a:r>
            <a:endParaRPr lang="en-US" sz="2800" dirty="0">
              <a:latin typeface="+mj-lt"/>
            </a:endParaRPr>
          </a:p>
        </p:txBody>
      </p:sp>
    </p:spTree>
    <p:extLst>
      <p:ext uri="{BB962C8B-B14F-4D97-AF65-F5344CB8AC3E}">
        <p14:creationId xmlns:p14="http://schemas.microsoft.com/office/powerpoint/2010/main" val="1205936980"/>
      </p:ext>
    </p:extLst>
  </p:cSld>
  <p:clrMapOvr>
    <a:masterClrMapping/>
  </p:clrMapOvr>
  <mc:AlternateContent xmlns:mc="http://schemas.openxmlformats.org/markup-compatibility/2006" xmlns:p14="http://schemas.microsoft.com/office/powerpoint/2010/main">
    <mc:Choice Requires="p14">
      <p:transition spd="slow" p14:dur="2000" advTm="125951"/>
    </mc:Choice>
    <mc:Fallback xmlns="">
      <p:transition spd="slow" advTm="125951"/>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research.eas.ualberta.ca/catuneanu/files/Catuneanu,%20O.%20(2006)%20Principles%20of%20Sequence%20Stratigraphy.%20Elsevier,%20Amsterdam,%20375%20pp./Chapter%203/Figure%203.23_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4360" y="990601"/>
            <a:ext cx="9663280" cy="575767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a:spLocks noChangeArrowheads="1"/>
          </p:cNvSpPr>
          <p:nvPr/>
        </p:nvSpPr>
        <p:spPr bwMode="auto">
          <a:xfrm>
            <a:off x="1182624" y="219456"/>
            <a:ext cx="6248400" cy="523220"/>
          </a:xfrm>
          <a:prstGeom prst="rect">
            <a:avLst/>
          </a:prstGeom>
          <a:solidFill>
            <a:schemeClr val="bg1">
              <a:alpha val="76862"/>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2800" b="1" u="sng" dirty="0">
                <a:latin typeface="+mj-lt"/>
              </a:rPr>
              <a:t>Inclined </a:t>
            </a:r>
            <a:r>
              <a:rPr lang="en-US" sz="2800" b="1" u="sng" dirty="0" err="1">
                <a:latin typeface="+mj-lt"/>
              </a:rPr>
              <a:t>heterolithic</a:t>
            </a:r>
            <a:r>
              <a:rPr lang="en-US" sz="2800" b="1" u="sng" dirty="0">
                <a:latin typeface="+mj-lt"/>
              </a:rPr>
              <a:t> stratification</a:t>
            </a:r>
            <a:r>
              <a:rPr lang="en-US" sz="2800" dirty="0">
                <a:latin typeface="+mj-lt"/>
              </a:rPr>
              <a:t> (IHS)</a:t>
            </a:r>
          </a:p>
        </p:txBody>
      </p:sp>
    </p:spTree>
    <p:extLst>
      <p:ext uri="{BB962C8B-B14F-4D97-AF65-F5344CB8AC3E}">
        <p14:creationId xmlns:p14="http://schemas.microsoft.com/office/powerpoint/2010/main" val="474364062"/>
      </p:ext>
    </p:extLst>
  </p:cSld>
  <p:clrMapOvr>
    <a:masterClrMapping/>
  </p:clrMapOvr>
  <mc:AlternateContent xmlns:mc="http://schemas.openxmlformats.org/markup-compatibility/2006" xmlns:p14="http://schemas.microsoft.com/office/powerpoint/2010/main">
    <mc:Choice Requires="p14">
      <p:transition spd="slow" p14:dur="2000" advTm="35422"/>
    </mc:Choice>
    <mc:Fallback xmlns="">
      <p:transition spd="slow" advTm="35422"/>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4.5|1.1|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516</TotalTime>
  <Words>339</Words>
  <Application>Microsoft Office PowerPoint</Application>
  <PresentationFormat>Widescreen</PresentationFormat>
  <Paragraphs>37</Paragraphs>
  <Slides>10</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Matthew Clapham</dc:creator>
  <cp:lastModifiedBy>Matthew Clapham</cp:lastModifiedBy>
  <cp:revision>15</cp:revision>
  <dcterms:created xsi:type="dcterms:W3CDTF">2015-05-03T20:49:23Z</dcterms:created>
  <dcterms:modified xsi:type="dcterms:W3CDTF">2015-09-11T00:09:09Z</dcterms:modified>
</cp:coreProperties>
</file>