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22557-F196-4A61-AA36-031CD84C7E1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68C3-A3B3-4C11-92A2-17FAD6A5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6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3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1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7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60BD-08DB-4584-BFE0-1E58071F6A4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531-C1BD-4F90-B595-A7361D69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243-B7A1-4B73-A447-FED7095F1107}" type="datetime1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B5A3-F188-42A1-B18F-7CFDFB655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60BD-08DB-4584-BFE0-1E58071F6A4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1531-C1BD-4F90-B595-A7361D69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282" y="1009049"/>
            <a:ext cx="11367436" cy="609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Systems Tracts and Sequence Stratigraphic Surfaces</a:t>
            </a:r>
            <a:endParaRPr lang="en-US" sz="4000" dirty="0"/>
          </a:p>
        </p:txBody>
      </p:sp>
      <p:pic>
        <p:nvPicPr>
          <p:cNvPr id="5" name="Picture 4" descr="Scale independence.jpg"/>
          <p:cNvPicPr>
            <a:picLocks noChangeAspect="1"/>
          </p:cNvPicPr>
          <p:nvPr/>
        </p:nvPicPr>
        <p:blipFill rotWithShape="1">
          <a:blip r:embed="rId3"/>
          <a:srcRect t="50362" r="3974"/>
          <a:stretch/>
        </p:blipFill>
        <p:spPr>
          <a:xfrm>
            <a:off x="5508263" y="2695073"/>
            <a:ext cx="6619564" cy="3349591"/>
          </a:xfrm>
          <a:prstGeom prst="rect">
            <a:avLst/>
          </a:prstGeom>
        </p:spPr>
      </p:pic>
      <p:pic>
        <p:nvPicPr>
          <p:cNvPr id="4" name="Picture 3" descr="Scale independence.jpg"/>
          <p:cNvPicPr>
            <a:picLocks noChangeAspect="1"/>
          </p:cNvPicPr>
          <p:nvPr/>
        </p:nvPicPr>
        <p:blipFill rotWithShape="1">
          <a:blip r:embed="rId3"/>
          <a:srcRect r="28196" b="53739"/>
          <a:stretch/>
        </p:blipFill>
        <p:spPr>
          <a:xfrm>
            <a:off x="133397" y="2695074"/>
            <a:ext cx="5311134" cy="33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0"/>
    </mc:Choice>
    <mc:Fallback xmlns="">
      <p:transition spd="slow" advTm="407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385" y="228601"/>
            <a:ext cx="11203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u="sng" dirty="0">
                <a:latin typeface="+mj-lt"/>
              </a:rPr>
              <a:t>Systems Tract</a:t>
            </a:r>
            <a:r>
              <a:rPr lang="en-US" sz="2800" dirty="0">
                <a:latin typeface="+mj-lt"/>
              </a:rPr>
              <a:t>: intervals of relatively stable contemporaneous depositional systems, separated by surfaces representing significant reorganizations of sediment dispersal patterns</a:t>
            </a:r>
            <a:endParaRPr lang="en-US" sz="2800" b="1" u="sng" dirty="0">
              <a:latin typeface="+mj-lt"/>
            </a:endParaRPr>
          </a:p>
        </p:txBody>
      </p:sp>
      <p:pic>
        <p:nvPicPr>
          <p:cNvPr id="5" name="Picture 4" descr="Figure 1.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16" y="1763829"/>
            <a:ext cx="7544368" cy="4944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3539" y="5034174"/>
            <a:ext cx="6966284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Recognized by </a:t>
            </a:r>
            <a:r>
              <a:rPr lang="en-US" sz="2800" dirty="0" err="1">
                <a:latin typeface="+mj-lt"/>
              </a:rPr>
              <a:t>facies</a:t>
            </a:r>
            <a:r>
              <a:rPr lang="en-US" sz="2800" dirty="0">
                <a:latin typeface="+mj-lt"/>
              </a:rPr>
              <a:t> stacking patterns, position within sequence, nature of bounding surface</a:t>
            </a:r>
          </a:p>
        </p:txBody>
      </p:sp>
    </p:spTree>
    <p:extLst>
      <p:ext uri="{BB962C8B-B14F-4D97-AF65-F5344CB8AC3E}">
        <p14:creationId xmlns:p14="http://schemas.microsoft.com/office/powerpoint/2010/main" val="40856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72"/>
    </mc:Choice>
    <mc:Fallback xmlns="">
      <p:transition spd="slow" advTm="5687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 level and T-R curves.jpg"/>
          <p:cNvPicPr>
            <a:picLocks noChangeAspect="1"/>
          </p:cNvPicPr>
          <p:nvPr/>
        </p:nvPicPr>
        <p:blipFill rotWithShape="1">
          <a:blip r:embed="rId4" cstate="print"/>
          <a:srcRect l="1260" t="1317" r="448" b="3884"/>
          <a:stretch/>
        </p:blipFill>
        <p:spPr>
          <a:xfrm>
            <a:off x="2529840" y="438751"/>
            <a:ext cx="7132320" cy="4389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05800" y="5738196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Highstand</a:t>
            </a:r>
            <a:r>
              <a:rPr lang="en-US" sz="2000" dirty="0">
                <a:solidFill>
                  <a:srgbClr val="7030A0"/>
                </a:solidFill>
              </a:rPr>
              <a:t> Systems Tract (HST)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45676" y="5705374"/>
            <a:ext cx="229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Falling-Stage Systems Tract (FSST)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5738196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050"/>
                </a:solidFill>
              </a:rPr>
              <a:t>Lowstand</a:t>
            </a:r>
            <a:r>
              <a:rPr lang="en-US" sz="2000" dirty="0">
                <a:solidFill>
                  <a:srgbClr val="00B050"/>
                </a:solidFill>
              </a:rPr>
              <a:t> Systems Tract (LST)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2200" y="5705374"/>
            <a:ext cx="229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</a:rPr>
              <a:t>Transgressive</a:t>
            </a:r>
            <a:r>
              <a:rPr lang="en-US" sz="2000" dirty="0">
                <a:solidFill>
                  <a:srgbClr val="0070C0"/>
                </a:solidFill>
              </a:rPr>
              <a:t> Systems Tract (TST)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48600" y="5017971"/>
            <a:ext cx="45720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38600" y="5017971"/>
            <a:ext cx="21336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FSST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5017971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29400" y="5017971"/>
            <a:ext cx="12192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3804" y="5061905"/>
            <a:ext cx="533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3754" y="5061905"/>
            <a:ext cx="58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81"/>
    </mc:Choice>
    <mc:Fallback xmlns="">
      <p:transition spd="slow" advTm="87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 level and T-R curves.jpg"/>
          <p:cNvPicPr>
            <a:picLocks noChangeAspect="1"/>
          </p:cNvPicPr>
          <p:nvPr/>
        </p:nvPicPr>
        <p:blipFill rotWithShape="1">
          <a:blip r:embed="rId4" cstate="print"/>
          <a:srcRect l="1260" t="986" r="448" b="4213"/>
          <a:stretch/>
        </p:blipFill>
        <p:spPr>
          <a:xfrm>
            <a:off x="2529840" y="274320"/>
            <a:ext cx="7132320" cy="43891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3467894" y="5295900"/>
            <a:ext cx="1142206" cy="7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>
            <a:off x="4876800" y="4082066"/>
            <a:ext cx="381000" cy="1752600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294158" y="5011642"/>
            <a:ext cx="576072" cy="158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562600" y="5334000"/>
            <a:ext cx="1219200" cy="1588"/>
          </a:xfrm>
          <a:prstGeom prst="straightConnector1">
            <a:avLst/>
          </a:prstGeom>
          <a:ln w="317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340570" y="5011642"/>
            <a:ext cx="576072" cy="1588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7048500" y="4424967"/>
            <a:ext cx="381000" cy="1066800"/>
          </a:xfrm>
          <a:prstGeom prst="leftBrace">
            <a:avLst/>
          </a:prstGeom>
          <a:ln w="317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5181601"/>
            <a:ext cx="224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Maximum flooding surface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5874604"/>
            <a:ext cx="2397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Basal surface of forced regression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4882" y="5105401"/>
            <a:ext cx="196111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Subaerial</a:t>
            </a:r>
            <a:r>
              <a:rPr lang="en-US" sz="2400" dirty="0">
                <a:solidFill>
                  <a:srgbClr val="C00000"/>
                </a:solidFill>
              </a:rPr>
              <a:t> unconformity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RSME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5808" y="5874604"/>
            <a:ext cx="163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00"/>
                </a:solidFill>
              </a:rPr>
              <a:t>Correlative conformity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1644" y="5229532"/>
            <a:ext cx="262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Maximum regressive surface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3242" y="4572001"/>
            <a:ext cx="270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3300"/>
                </a:solidFill>
              </a:rPr>
              <a:t>Transgressive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Ravinement</a:t>
            </a:r>
            <a:r>
              <a:rPr lang="en-US" sz="2400" dirty="0">
                <a:solidFill>
                  <a:srgbClr val="003300"/>
                </a:solidFill>
              </a:rPr>
              <a:t> Surface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99872" y="1668380"/>
            <a:ext cx="2667000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Don’t worry – we’ll cover what these surfaces are later!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0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66"/>
    </mc:Choice>
    <mc:Fallback xmlns="">
      <p:transition spd="slow" advTm="10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282" y="17098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u="sng" dirty="0">
                <a:latin typeface="+mj-lt"/>
              </a:rPr>
              <a:t>Depositional Sequence</a:t>
            </a:r>
            <a:r>
              <a:rPr lang="en-US" sz="2800" dirty="0">
                <a:latin typeface="+mj-lt"/>
              </a:rPr>
              <a:t>: complete cycle of base level</a:t>
            </a:r>
          </a:p>
        </p:txBody>
      </p:sp>
      <p:pic>
        <p:nvPicPr>
          <p:cNvPr id="23" name="Picture 22" descr="Base level cycle.jpg"/>
          <p:cNvPicPr>
            <a:picLocks noChangeAspect="1"/>
          </p:cNvPicPr>
          <p:nvPr/>
        </p:nvPicPr>
        <p:blipFill rotWithShape="1">
          <a:blip r:embed="rId3" cstate="print"/>
          <a:srcRect l="2019" t="2012" r="1101" b="56577"/>
          <a:stretch/>
        </p:blipFill>
        <p:spPr>
          <a:xfrm>
            <a:off x="1585896" y="1082039"/>
            <a:ext cx="9020209" cy="24600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2282" y="3856303"/>
            <a:ext cx="1159042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Goals for today: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800" dirty="0">
                <a:latin typeface="+mj-lt"/>
              </a:rPr>
              <a:t>Understand how </a:t>
            </a:r>
            <a:r>
              <a:rPr lang="en-US" sz="2800" dirty="0" smtClean="0">
                <a:latin typeface="+mj-lt"/>
              </a:rPr>
              <a:t>the shoreline </a:t>
            </a:r>
            <a:r>
              <a:rPr lang="en-US" sz="2800" dirty="0">
                <a:latin typeface="+mj-lt"/>
              </a:rPr>
              <a:t>and </a:t>
            </a:r>
            <a:r>
              <a:rPr lang="en-US" sz="2800" dirty="0" err="1">
                <a:latin typeface="+mj-lt"/>
              </a:rPr>
              <a:t>facies</a:t>
            </a:r>
            <a:r>
              <a:rPr lang="en-US" sz="2800" dirty="0">
                <a:latin typeface="+mj-lt"/>
              </a:rPr>
              <a:t> shift </a:t>
            </a:r>
            <a:r>
              <a:rPr lang="en-US" sz="2800" dirty="0" smtClean="0">
                <a:latin typeface="+mj-lt"/>
              </a:rPr>
              <a:t>through the base </a:t>
            </a:r>
            <a:r>
              <a:rPr lang="en-US" sz="2800" dirty="0">
                <a:latin typeface="+mj-lt"/>
              </a:rPr>
              <a:t>level cycle 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800" dirty="0">
                <a:latin typeface="+mj-lt"/>
              </a:rPr>
              <a:t>Use shoreline trends to subdivide the depositional sequence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Identify surfaces that separate those subdivisions</a:t>
            </a:r>
          </a:p>
        </p:txBody>
      </p:sp>
    </p:spTree>
    <p:extLst>
      <p:ext uri="{BB962C8B-B14F-4D97-AF65-F5344CB8AC3E}">
        <p14:creationId xmlns:p14="http://schemas.microsoft.com/office/powerpoint/2010/main" val="278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7"/>
    </mc:Choice>
    <mc:Fallback xmlns="">
      <p:transition spd="slow" advTm="584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137" y="216554"/>
            <a:ext cx="1137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Fluvial systems conform to equilibrium graded profile anchored to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base level </a:t>
            </a:r>
            <a:r>
              <a:rPr lang="en-US" sz="2800" dirty="0">
                <a:latin typeface="+mj-lt"/>
              </a:rPr>
              <a:t>of terminal body of water</a:t>
            </a:r>
          </a:p>
        </p:txBody>
      </p:sp>
      <p:pic>
        <p:nvPicPr>
          <p:cNvPr id="8" name="Picture 7" descr="Graded pro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361717"/>
            <a:ext cx="7067108" cy="2191483"/>
          </a:xfrm>
          <a:prstGeom prst="rect">
            <a:avLst/>
          </a:prstGeom>
        </p:spPr>
      </p:pic>
      <p:pic>
        <p:nvPicPr>
          <p:cNvPr id="11" name="Picture 10" descr="Base 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600200"/>
            <a:ext cx="5416296" cy="23147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1201" y="2182368"/>
            <a:ext cx="1261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Tectonism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124994" y="2209006"/>
            <a:ext cx="304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126121" y="2591927"/>
            <a:ext cx="301752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8816361" y="2586958"/>
            <a:ext cx="304800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8817488" y="2969879"/>
            <a:ext cx="301752" cy="794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02124" y="2571690"/>
            <a:ext cx="98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3CC"/>
                </a:solidFill>
              </a:rPr>
              <a:t>Eustasy</a:t>
            </a:r>
            <a:endParaRPr lang="en-US" sz="2000" b="1" dirty="0">
              <a:solidFill>
                <a:srgbClr val="0033CC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800" y="2306056"/>
            <a:ext cx="380206" cy="1524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1143000"/>
            <a:ext cx="4121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Climate (river discharge)</a:t>
            </a:r>
          </a:p>
          <a:p>
            <a:r>
              <a:rPr lang="en-US" sz="2000" b="1" dirty="0">
                <a:solidFill>
                  <a:srgbClr val="009900"/>
                </a:solidFill>
              </a:rPr>
              <a:t>transport capacity vs. sediment load</a:t>
            </a:r>
          </a:p>
        </p:txBody>
      </p:sp>
    </p:spTree>
    <p:extLst>
      <p:ext uri="{BB962C8B-B14F-4D97-AF65-F5344CB8AC3E}">
        <p14:creationId xmlns:p14="http://schemas.microsoft.com/office/powerpoint/2010/main" val="40320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7"/>
    </mc:Choice>
    <mc:Fallback xmlns="">
      <p:transition spd="slow" advTm="2320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389" y="228601"/>
            <a:ext cx="112519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Fundamental control on formation of depositional sequences is changing </a:t>
            </a:r>
            <a:r>
              <a:rPr lang="en-US" sz="2800" b="1" u="sng" dirty="0">
                <a:latin typeface="+mj-lt"/>
              </a:rPr>
              <a:t>accommodation space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A function of </a:t>
            </a:r>
            <a:r>
              <a:rPr lang="en-US" sz="2800" dirty="0" err="1">
                <a:latin typeface="+mj-lt"/>
              </a:rPr>
              <a:t>eustasy</a:t>
            </a:r>
            <a:r>
              <a:rPr lang="en-US" sz="2800" dirty="0">
                <a:latin typeface="+mj-lt"/>
              </a:rPr>
              <a:t>, subsidence, and climate (=</a:t>
            </a:r>
            <a:r>
              <a:rPr lang="en-US" sz="2800" b="1" u="sng" dirty="0">
                <a:latin typeface="+mj-lt"/>
              </a:rPr>
              <a:t>base level</a:t>
            </a:r>
            <a:r>
              <a:rPr lang="en-US" sz="2800" dirty="0">
                <a:latin typeface="+mj-lt"/>
              </a:rPr>
              <a:t>)</a:t>
            </a:r>
          </a:p>
        </p:txBody>
      </p:sp>
      <p:pic>
        <p:nvPicPr>
          <p:cNvPr id="8" name="Picture 7" descr="Accommod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54" y="3293041"/>
            <a:ext cx="10129893" cy="3439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010" y="2091681"/>
            <a:ext cx="6074343" cy="954107"/>
          </a:xfrm>
          <a:prstGeom prst="rect">
            <a:avLst/>
          </a:prstGeom>
          <a:solidFill>
            <a:srgbClr val="FFFF66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Fluvial accommodation is space between actual land surface and graded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5820" y="2091682"/>
            <a:ext cx="483464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Marine accommodation is space between seafloor and base level</a:t>
            </a:r>
          </a:p>
        </p:txBody>
      </p:sp>
    </p:spTree>
    <p:extLst>
      <p:ext uri="{BB962C8B-B14F-4D97-AF65-F5344CB8AC3E}">
        <p14:creationId xmlns:p14="http://schemas.microsoft.com/office/powerpoint/2010/main" val="6365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5"/>
    </mc:Choice>
    <mc:Fallback xmlns="">
      <p:transition spd="slow" advTm="403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oreline trajectory.jpg"/>
          <p:cNvPicPr>
            <a:picLocks noChangeAspect="1"/>
          </p:cNvPicPr>
          <p:nvPr/>
        </p:nvPicPr>
        <p:blipFill rotWithShape="1">
          <a:blip r:embed="rId3" cstate="print"/>
          <a:srcRect t="-1" b="76697"/>
          <a:stretch/>
        </p:blipFill>
        <p:spPr>
          <a:xfrm>
            <a:off x="1055139" y="5092894"/>
            <a:ext cx="10081722" cy="15267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5139" y="252530"/>
            <a:ext cx="657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Terms </a:t>
            </a:r>
            <a:r>
              <a:rPr lang="en-US" sz="2800" dirty="0">
                <a:latin typeface="+mj-lt"/>
              </a:rPr>
              <a:t>for shoreline trajectory: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730380" y="3662065"/>
            <a:ext cx="1828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98390" y="3392733"/>
            <a:ext cx="1760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Regression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68180" y="3662065"/>
            <a:ext cx="18288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57997" y="3392732"/>
            <a:ext cx="2165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Transgression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72134" y="2823865"/>
            <a:ext cx="0" cy="6146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2222" y="2351773"/>
            <a:ext cx="1959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+mj-lt"/>
              </a:rPr>
              <a:t>Aggradation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72134" y="3897922"/>
            <a:ext cx="0" cy="614624"/>
          </a:xfrm>
          <a:prstGeom prst="straightConnector1">
            <a:avLst/>
          </a:prstGeom>
          <a:ln w="38100">
            <a:solidFill>
              <a:srgbClr val="FF99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2759" y="4426858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  <a:latin typeface="+mj-lt"/>
              </a:rPr>
              <a:t>Incision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4921" y="1018995"/>
            <a:ext cx="9462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Transgression (retreat landward) </a:t>
            </a:r>
            <a:r>
              <a:rPr lang="en-US" sz="2800" dirty="0">
                <a:latin typeface="+mj-lt"/>
              </a:rPr>
              <a:t>vs.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Regression (build seaward)</a:t>
            </a:r>
            <a:r>
              <a:rPr lang="en-US" sz="2800" dirty="0">
                <a:latin typeface="+mj-lt"/>
              </a:rPr>
              <a:t>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4922" y="1628595"/>
            <a:ext cx="864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Aggradation (build upward)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vs. </a:t>
            </a:r>
            <a:r>
              <a:rPr lang="en-US" sz="2800" dirty="0">
                <a:solidFill>
                  <a:srgbClr val="FF9900"/>
                </a:solidFill>
                <a:latin typeface="+mj-lt"/>
              </a:rPr>
              <a:t>Incision (erode downward)</a:t>
            </a:r>
          </a:p>
        </p:txBody>
      </p:sp>
    </p:spTree>
    <p:extLst>
      <p:ext uri="{BB962C8B-B14F-4D97-AF65-F5344CB8AC3E}">
        <p14:creationId xmlns:p14="http://schemas.microsoft.com/office/powerpoint/2010/main" val="17567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18"/>
    </mc:Choice>
    <mc:Fallback xmlns="">
      <p:transition spd="slow" advTm="773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705600" y="4495800"/>
            <a:ext cx="1371600" cy="838596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18560" y="4495800"/>
            <a:ext cx="2414016" cy="838596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"/>
            <a:ext cx="8305800" cy="4574725"/>
          </a:xfrm>
          <a:prstGeom prst="rect">
            <a:avLst/>
          </a:prstGeom>
        </p:spPr>
      </p:pic>
      <p:pic>
        <p:nvPicPr>
          <p:cNvPr id="5" name="Picture 4" descr="Base level cycle.jpg"/>
          <p:cNvPicPr>
            <a:picLocks noChangeAspect="1"/>
          </p:cNvPicPr>
          <p:nvPr/>
        </p:nvPicPr>
        <p:blipFill rotWithShape="1">
          <a:blip r:embed="rId5" cstate="print"/>
          <a:srcRect l="917" t="1725" r="1101" b="15455"/>
          <a:stretch/>
        </p:blipFill>
        <p:spPr>
          <a:xfrm>
            <a:off x="1981200" y="91440"/>
            <a:ext cx="8138160" cy="4389120"/>
          </a:xfrm>
          <a:prstGeom prst="rect">
            <a:avLst/>
          </a:prstGeom>
        </p:spPr>
      </p:pic>
      <p:pic>
        <p:nvPicPr>
          <p:cNvPr id="6" name="Picture 5" descr="Base level cycle.jpg"/>
          <p:cNvPicPr>
            <a:picLocks noChangeAspect="1"/>
          </p:cNvPicPr>
          <p:nvPr/>
        </p:nvPicPr>
        <p:blipFill rotWithShape="1">
          <a:blip r:embed="rId5" cstate="print"/>
          <a:srcRect l="917" t="1726" r="1101" b="52086"/>
          <a:stretch/>
        </p:blipFill>
        <p:spPr>
          <a:xfrm>
            <a:off x="1981200" y="91440"/>
            <a:ext cx="8138160" cy="24477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457700" y="4643176"/>
            <a:ext cx="110003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6666" y="5171222"/>
            <a:ext cx="1061934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848600" y="4556598"/>
            <a:ext cx="0" cy="6146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51838" y="4643176"/>
            <a:ext cx="0" cy="614624"/>
          </a:xfrm>
          <a:prstGeom prst="straightConnector1">
            <a:avLst/>
          </a:prstGeom>
          <a:ln w="38100">
            <a:solidFill>
              <a:srgbClr val="FF99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858000" y="4642780"/>
            <a:ext cx="990600" cy="5284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457700" y="4655391"/>
            <a:ext cx="990600" cy="52844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458200" y="6158549"/>
            <a:ext cx="110003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458200" y="5543925"/>
            <a:ext cx="0" cy="6146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458200" y="5630107"/>
            <a:ext cx="987552" cy="5284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619744" y="4495800"/>
            <a:ext cx="1392936" cy="838596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60008" y="4495800"/>
            <a:ext cx="530352" cy="838596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98536" y="4495800"/>
            <a:ext cx="502920" cy="838596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88208" y="4495800"/>
            <a:ext cx="502920" cy="838596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64664" y="4495800"/>
            <a:ext cx="902208" cy="838596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8349996" y="5171223"/>
            <a:ext cx="269748" cy="3727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47540" y="5402450"/>
            <a:ext cx="572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Regression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solidFill>
                  <a:srgbClr val="FF9900"/>
                </a:solidFill>
                <a:latin typeface="+mj-lt"/>
              </a:rPr>
              <a:t>incision</a:t>
            </a:r>
            <a:r>
              <a:rPr lang="en-US" sz="2400" dirty="0">
                <a:latin typeface="+mj-lt"/>
              </a:rPr>
              <a:t> during base level fall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7539" y="5821950"/>
            <a:ext cx="7398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Transgression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aggradation</a:t>
            </a:r>
            <a:r>
              <a:rPr lang="en-US" sz="2400" dirty="0">
                <a:solidFill>
                  <a:srgbClr val="FF99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during rapid base level rise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7540" y="6241450"/>
            <a:ext cx="6979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Regression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aggradation</a:t>
            </a:r>
            <a:r>
              <a:rPr lang="en-US" sz="2400" dirty="0">
                <a:solidFill>
                  <a:srgbClr val="FF99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during slow base level rise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8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73"/>
    </mc:Choice>
    <mc:Fallback xmlns="">
      <p:transition spd="slow" advTm="134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 level cycle.jpg"/>
          <p:cNvPicPr>
            <a:picLocks noChangeAspect="1"/>
          </p:cNvPicPr>
          <p:nvPr/>
        </p:nvPicPr>
        <p:blipFill rotWithShape="1">
          <a:blip r:embed="rId3" cstate="print"/>
          <a:srcRect l="917" t="863" r="1101" b="2514"/>
          <a:stretch/>
        </p:blipFill>
        <p:spPr>
          <a:xfrm>
            <a:off x="1981200" y="54864"/>
            <a:ext cx="8138160" cy="5120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958" y="5486401"/>
            <a:ext cx="1022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Normal regression </a:t>
            </a:r>
            <a:r>
              <a:rPr lang="en-US" sz="2800" dirty="0">
                <a:latin typeface="+mj-lt"/>
              </a:rPr>
              <a:t>occurs during base level rise (rate&lt;sedimentation)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959" y="608798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Forced regression </a:t>
            </a:r>
            <a:r>
              <a:rPr lang="en-US" sz="2800" dirty="0">
                <a:latin typeface="+mj-lt"/>
              </a:rPr>
              <a:t>occurs during base level fall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5028804"/>
            <a:ext cx="1371600" cy="305196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8560" y="5028804"/>
            <a:ext cx="2414016" cy="30519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9744" y="5028804"/>
            <a:ext cx="1392936" cy="30519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0008" y="5028804"/>
            <a:ext cx="530352" cy="305196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8536" y="5028804"/>
            <a:ext cx="502920" cy="305196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88208" y="5028804"/>
            <a:ext cx="502920" cy="305196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64664" y="5028804"/>
            <a:ext cx="902208" cy="305196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6"/>
    </mc:Choice>
    <mc:Fallback xmlns="">
      <p:transition spd="slow" advTm="438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oreline trajectory.jpg"/>
          <p:cNvPicPr>
            <a:picLocks noChangeAspect="1"/>
          </p:cNvPicPr>
          <p:nvPr/>
        </p:nvPicPr>
        <p:blipFill rotWithShape="1">
          <a:blip r:embed="rId3" cstate="print"/>
          <a:stretch/>
        </p:blipFill>
        <p:spPr>
          <a:xfrm>
            <a:off x="1967900" y="1326644"/>
            <a:ext cx="8256201" cy="53629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512" y="228601"/>
            <a:ext cx="11174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Shifts in shoreline position create distinct vertical stacking patterns of </a:t>
            </a:r>
            <a:r>
              <a:rPr lang="en-US" sz="2800" dirty="0" err="1">
                <a:latin typeface="+mj-lt"/>
              </a:rPr>
              <a:t>facies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retrogradation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vs.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progradation</a:t>
            </a:r>
            <a:r>
              <a:rPr lang="en-US" sz="2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52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22"/>
    </mc:Choice>
    <mc:Fallback xmlns="">
      <p:transition spd="slow" advTm="5552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 level cycle.jpg"/>
          <p:cNvPicPr>
            <a:picLocks noChangeAspect="1"/>
          </p:cNvPicPr>
          <p:nvPr/>
        </p:nvPicPr>
        <p:blipFill rotWithShape="1">
          <a:blip r:embed="rId3" cstate="print"/>
          <a:srcRect l="2019" t="48832" r="1101" b="2854"/>
          <a:stretch/>
        </p:blipFill>
        <p:spPr>
          <a:xfrm>
            <a:off x="1618649" y="473096"/>
            <a:ext cx="8954703" cy="2849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763" y="3505201"/>
            <a:ext cx="1138668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Some cautions: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Single reference curve applied to whole basin, whereas subsidence and sedimentation may vary spatially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Complete cycle may not develop in regions with very high subsidence or sedimentation</a:t>
            </a:r>
          </a:p>
        </p:txBody>
      </p:sp>
    </p:spTree>
    <p:extLst>
      <p:ext uri="{BB962C8B-B14F-4D97-AF65-F5344CB8AC3E}">
        <p14:creationId xmlns:p14="http://schemas.microsoft.com/office/powerpoint/2010/main" val="7011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8"/>
    </mc:Choice>
    <mc:Fallback xmlns="">
      <p:transition spd="slow" advTm="6999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1.7|18.6|12.2|9.1|8|12.4|1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2.4|16.7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0.9|21.8|1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343</Words>
  <Application>Microsoft Office PowerPoint</Application>
  <PresentationFormat>Widescreen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Systems Tracts and Sequence Stratigraphic Surfaces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Tracts and Sequence Stratigraphic Surfaces</dc:title>
  <dc:creator>Matthew Clapham</dc:creator>
  <cp:lastModifiedBy>Matthew Clapham</cp:lastModifiedBy>
  <cp:revision>7</cp:revision>
  <dcterms:created xsi:type="dcterms:W3CDTF">2015-05-02T04:25:34Z</dcterms:created>
  <dcterms:modified xsi:type="dcterms:W3CDTF">2015-09-11T00:22:51Z</dcterms:modified>
</cp:coreProperties>
</file>