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3" r:id="rId6"/>
    <p:sldId id="265" r:id="rId7"/>
    <p:sldId id="275" r:id="rId8"/>
    <p:sldId id="276" r:id="rId9"/>
    <p:sldId id="280" r:id="rId10"/>
    <p:sldId id="281" r:id="rId11"/>
    <p:sldId id="279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E812-A010-455A-BE5A-FF1C8C646D8B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0105A-CEA8-459C-A0FC-88F347FC4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2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FE6BEF-4270-4467-93C5-15BFB7C69B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05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5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66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8B3129-C71B-4A80-8499-894EABDE59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95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D5A774-731F-4C3B-98DE-7D39A9E9534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74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CD44E0-99B2-4417-AF10-46A875CCF0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16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Fluidized flows (and grain flows) are probably not very important for long-distance transport of sediment (compared to debris flows and turbidity currents) but may be important during deposition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102677-B552-456C-8F6A-5C2A635903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9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6FEAC8-952E-4F1B-9018-A134644A325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30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B151FD-0B3E-414C-8B49-DE9264EA4DE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44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BA303E-59E3-42D1-BA20-3B66956CD7E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58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1DCEB4-F172-451A-89F6-9F614C1D7C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5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One of first indications that the deep ocean wasn’t tranquil and undisturbed, as previously believed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47FE98-247F-4401-9DDE-8BC57DCCE1E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25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1DCEB4-F172-451A-89F6-9F614C1D7C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66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DD40AE-8888-4443-8D93-3210FA90A0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58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39CAF-F1E7-4D2A-BF92-C0DC98E4CF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0C31C4-F9AF-445B-A82D-B7C63E50B8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48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D36E52-A7F0-4E65-9B5F-D7BC57BFEB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5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F60AB5-C03D-4FB6-B62B-E2212625871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1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06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7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7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4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6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4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6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8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6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3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6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1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952CC-BEEC-4694-8020-6AFE034F3365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FC15D-AD39-48B8-A59F-F4939199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bou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6" y="1822195"/>
            <a:ext cx="2781808" cy="45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Sand-rich fan block diagr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39" y="2109216"/>
            <a:ext cx="7432437" cy="427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0"/>
          <p:cNvSpPr txBox="1">
            <a:spLocks noChangeArrowheads="1"/>
          </p:cNvSpPr>
          <p:nvPr/>
        </p:nvSpPr>
        <p:spPr bwMode="auto">
          <a:xfrm>
            <a:off x="1659342" y="496888"/>
            <a:ext cx="88733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4400" dirty="0">
                <a:latin typeface="+mj-lt"/>
              </a:rPr>
              <a:t>Submarine Fan </a:t>
            </a:r>
            <a:r>
              <a:rPr lang="en-US" sz="4400" dirty="0" smtClean="0">
                <a:latin typeface="+mj-lt"/>
              </a:rPr>
              <a:t>Depositional Processes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67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9"/>
    </mc:Choice>
    <mc:Fallback xmlns="">
      <p:transition spd="slow" advTm="2412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43794" y="329049"/>
            <a:ext cx="11241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Fluid drag has a viscous component and an inertial component, but for simplicity we will just consider viscosity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467668" y="2606041"/>
                <a:ext cx="1611082" cy="1265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tx2"/>
                        </a:solidFill>
                        <a:latin typeface="Symbol" pitchFamily="18" charset="2"/>
                      </a:rPr>
                      <m:t>m</m:t>
                    </m:r>
                    <m:r>
                      <a:rPr lang="en-US" sz="32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FF0066"/>
                            </a:solidFill>
                            <a:latin typeface="Symbol" pitchFamily="18" charset="2"/>
                          </a:rPr>
                          <m:t>t</m:t>
                        </m:r>
                      </m:num>
                      <m:den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l-GR" sz="3200">
                                <a:latin typeface="Cambria Math"/>
                              </a:rPr>
                              <m:t>δ</m:t>
                            </m:r>
                            <m:r>
                              <m:rPr>
                                <m:nor/>
                              </m:rPr>
                              <a:rPr lang="en-US" sz="3200"/>
                              <m:t>u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l-GR" sz="3200">
                                <a:latin typeface="Cambria Math"/>
                              </a:rPr>
                              <m:t>δ</m:t>
                            </m:r>
                            <m:r>
                              <m:rPr>
                                <m:nor/>
                              </m:rPr>
                              <a:rPr lang="en-US" sz="3200"/>
                              <m:t>y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668" y="2606041"/>
                <a:ext cx="1611082" cy="126592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352285" y="2606380"/>
                <a:ext cx="1433149" cy="1069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tx2"/>
                        </a:solidFill>
                        <a:latin typeface="Symbol" pitchFamily="18" charset="2"/>
                      </a:rPr>
                      <m:t>m</m:t>
                    </m:r>
                    <m:r>
                      <a:rPr lang="en-US" sz="32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FF0066"/>
                            </a:solidFill>
                            <a:latin typeface="Symbol" pitchFamily="18" charset="2"/>
                          </a:rPr>
                          <m:t>t</m:t>
                        </m:r>
                      </m:num>
                      <m:den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rgbClr val="C00000"/>
                                </a:solidFill>
                              </a:rPr>
                              <m:t>u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rgbClr val="00B050"/>
                                </a:solidFill>
                              </a:rPr>
                              <m:t>D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285" y="2606380"/>
                <a:ext cx="1433149" cy="106926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43794" y="1871815"/>
            <a:ext cx="11406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Viscosity </a:t>
            </a:r>
            <a:r>
              <a:rPr lang="en-US" sz="2800" dirty="0" smtClean="0">
                <a:latin typeface="Symbol" panose="05050102010706020507" pitchFamily="18" charset="2"/>
              </a:rPr>
              <a:t>m</a:t>
            </a:r>
            <a:r>
              <a:rPr lang="en-US" sz="2800" dirty="0" smtClean="0">
                <a:latin typeface="+mj-lt"/>
              </a:rPr>
              <a:t> is the amount of fluid movement (strain) for a given shear stress 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  <a:r>
              <a:rPr lang="en-US" sz="2800" dirty="0" smtClean="0">
                <a:latin typeface="+mj-lt"/>
              </a:rPr>
              <a:t>: </a:t>
            </a:r>
            <a:endParaRPr lang="en-US" sz="28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66090" y="2743344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403328" y="2596752"/>
                <a:ext cx="1534779" cy="796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rgbClr val="FF0066"/>
                        </a:solidFill>
                        <a:latin typeface="Symbol" pitchFamily="18" charset="2"/>
                      </a:rPr>
                      <m:t>t</m:t>
                    </m:r>
                    <m:r>
                      <a:rPr lang="en-US" sz="32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C00000"/>
                            </a:solidFill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tx2"/>
                            </a:solidFill>
                            <a:latin typeface="Symbol" pitchFamily="18" charset="2"/>
                          </a:rPr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B050"/>
                            </a:solidFill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328" y="2596752"/>
                <a:ext cx="1534779" cy="79624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343794" y="4291951"/>
            <a:ext cx="994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Stress (</a:t>
            </a:r>
            <a:r>
              <a:rPr lang="en-US" sz="2800" dirty="0">
                <a:latin typeface="Symbol" panose="05050102010706020507" pitchFamily="18" charset="2"/>
              </a:rPr>
              <a:t>t</a:t>
            </a:r>
            <a:r>
              <a:rPr lang="en-US" sz="2800" dirty="0">
                <a:latin typeface="+mj-lt"/>
              </a:rPr>
              <a:t>) is just force per area, </a:t>
            </a:r>
            <a:r>
              <a:rPr lang="en-US" sz="2800" dirty="0" smtClean="0">
                <a:latin typeface="+mj-lt"/>
              </a:rPr>
              <a:t>so the </a:t>
            </a:r>
            <a:r>
              <a:rPr lang="en-US" sz="2800" b="1" u="sng" dirty="0" smtClean="0">
                <a:latin typeface="+mj-lt"/>
              </a:rPr>
              <a:t>viscous force</a:t>
            </a:r>
            <a:r>
              <a:rPr lang="en-US" sz="2800" dirty="0" smtClean="0">
                <a:latin typeface="+mj-lt"/>
              </a:rPr>
              <a:t> is:</a:t>
            </a:r>
            <a:endParaRPr lang="en-US" sz="28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15393" y="530119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</a:t>
            </a:r>
            <a:r>
              <a:rPr lang="en-US" sz="3200" baseline="-25000" dirty="0">
                <a:solidFill>
                  <a:srgbClr val="FF0000"/>
                </a:solidFill>
              </a:rPr>
              <a:t>D</a:t>
            </a:r>
            <a:r>
              <a:rPr lang="en-US" sz="3200" dirty="0"/>
              <a:t> = </a:t>
            </a:r>
            <a:r>
              <a:rPr lang="en-US" sz="3200" dirty="0" smtClean="0">
                <a:solidFill>
                  <a:srgbClr val="C00000"/>
                </a:solidFill>
              </a:rPr>
              <a:t>u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142218" y="5138615"/>
                <a:ext cx="2103846" cy="863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rgbClr val="FF0000"/>
                        </a:solidFill>
                        <a:latin typeface="+mj-lt"/>
                      </a:rPr>
                      <m:t>F</m:t>
                    </m:r>
                    <m:r>
                      <m:rPr>
                        <m:nor/>
                      </m:rPr>
                      <a:rPr lang="en-US" sz="3200" baseline="-25000">
                        <a:solidFill>
                          <a:srgbClr val="FF0000"/>
                        </a:solidFill>
                        <a:latin typeface="+mj-lt"/>
                      </a:rPr>
                      <m:t>D</m:t>
                    </m:r>
                    <m:r>
                      <a:rPr lang="en-US" sz="32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C00000"/>
                            </a:solidFill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tx2"/>
                            </a:solidFill>
                            <a:latin typeface="Symbol" pitchFamily="18" charset="2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B050"/>
                            </a:solidFill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3200" baseline="30000"/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B050"/>
                            </a:solidFill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18" y="5138615"/>
                <a:ext cx="2103846" cy="8639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553743" y="5339759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or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470101" y="3038428"/>
            <a:ext cx="14813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21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62"/>
    </mc:Choice>
    <mc:Fallback xmlns="">
      <p:transition spd="slow" advTm="6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201177" y="2046361"/>
            <a:ext cx="2363147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</a:t>
            </a:r>
            <a:r>
              <a:rPr lang="en-US" sz="3200" baseline="-25000" dirty="0">
                <a:solidFill>
                  <a:srgbClr val="FF0000"/>
                </a:solidFill>
              </a:rPr>
              <a:t>D</a:t>
            </a:r>
            <a:r>
              <a:rPr lang="en-US" sz="3200" dirty="0"/>
              <a:t> = 3</a:t>
            </a:r>
            <a:r>
              <a:rPr lang="en-US" sz="3200" dirty="0">
                <a:latin typeface="Symbol" pitchFamily="18" charset="2"/>
              </a:rPr>
              <a:t>p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C00000"/>
                </a:solidFill>
              </a:rPr>
              <a:t>u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tx2"/>
                </a:solidFill>
                <a:latin typeface="Symbol" pitchFamily="18" charset="2"/>
              </a:rPr>
              <a:t>m </a:t>
            </a:r>
            <a:r>
              <a:rPr lang="en-US" sz="3200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0133" y="2046361"/>
            <a:ext cx="376547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F</a:t>
            </a:r>
            <a:r>
              <a:rPr lang="en-US" sz="3200" baseline="-25000" dirty="0">
                <a:solidFill>
                  <a:srgbClr val="0070C0"/>
                </a:solidFill>
              </a:rPr>
              <a:t>G</a:t>
            </a:r>
            <a:r>
              <a:rPr lang="en-US" sz="3200" dirty="0"/>
              <a:t> = 1/6 </a:t>
            </a:r>
            <a:r>
              <a:rPr lang="en-US" sz="3200" dirty="0">
                <a:latin typeface="Symbol" pitchFamily="18" charset="2"/>
              </a:rPr>
              <a:t>p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D</a:t>
            </a:r>
            <a:r>
              <a:rPr lang="en-US" sz="3200" baseline="30000" dirty="0"/>
              <a:t>3</a:t>
            </a:r>
            <a:r>
              <a:rPr lang="en-US" sz="3200" dirty="0"/>
              <a:t> (</a:t>
            </a:r>
            <a:r>
              <a:rPr lang="en-US" sz="32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3200" baseline="-25000" dirty="0" err="1">
                <a:solidFill>
                  <a:srgbClr val="006600"/>
                </a:solidFill>
              </a:rPr>
              <a:t>s</a:t>
            </a:r>
            <a:r>
              <a:rPr lang="en-US" sz="3200" dirty="0" err="1">
                <a:solidFill>
                  <a:srgbClr val="006600"/>
                </a:solidFill>
              </a:rPr>
              <a:t>-</a:t>
            </a:r>
            <a:r>
              <a:rPr lang="en-US" sz="32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3200" baseline="-25000" dirty="0" err="1">
                <a:solidFill>
                  <a:srgbClr val="006600"/>
                </a:solidFill>
              </a:rPr>
              <a:t>f</a:t>
            </a:r>
            <a:r>
              <a:rPr lang="en-US" sz="3200" dirty="0"/>
              <a:t>) </a:t>
            </a:r>
            <a:r>
              <a:rPr lang="en-US" sz="3200" i="1" dirty="0"/>
              <a:t>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62809" y="1317955"/>
            <a:ext cx="3040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Downward force: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89880" y="3776994"/>
            <a:ext cx="2282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+mj-lt"/>
              </a:rPr>
              <a:t>Stokes’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32529" y="3478387"/>
                <a:ext cx="3937296" cy="1243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solidFill>
                            <a:srgbClr val="C00000"/>
                          </a:solidFill>
                          <a:latin typeface="+mj-lt"/>
                        </a:rPr>
                        <m:t>u</m:t>
                      </m:r>
                      <m:r>
                        <a:rPr lang="en-US" sz="3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>
                              <a:latin typeface="+mj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>
                              <a:latin typeface="+mj-lt"/>
                            </a:rPr>
                            <m:t>18</m:t>
                          </m:r>
                        </m:den>
                      </m:f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600">
                              <a:solidFill>
                                <a:srgbClr val="006600"/>
                              </a:solidFill>
                              <a:latin typeface="Symbol" pitchFamily="18" charset="2"/>
                            </a:rPr>
                            <m:t>r</m:t>
                          </m:r>
                          <m:r>
                            <m:rPr>
                              <m:nor/>
                            </m:rPr>
                            <a:rPr lang="en-US" sz="3600" baseline="-25000">
                              <a:solidFill>
                                <a:srgbClr val="006600"/>
                              </a:solidFill>
                              <a:latin typeface="+mj-lt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360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600">
                              <a:solidFill>
                                <a:srgbClr val="006600"/>
                              </a:solidFill>
                              <a:latin typeface="Symbol" pitchFamily="18" charset="2"/>
                            </a:rPr>
                            <m:t>r</m:t>
                          </m:r>
                          <m:r>
                            <m:rPr>
                              <m:nor/>
                            </m:rPr>
                            <a:rPr lang="en-US" sz="3600" baseline="-25000">
                              <a:solidFill>
                                <a:srgbClr val="006600"/>
                              </a:solidFill>
                              <a:latin typeface="+mj-lt"/>
                            </a:rPr>
                            <m:t>f</m:t>
                          </m:r>
                          <m:r>
                            <a:rPr lang="en-US" sz="36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>
                              <a:solidFill>
                                <a:schemeClr val="tx2"/>
                              </a:solidFill>
                              <a:latin typeface="Symbol" pitchFamily="18" charset="2"/>
                            </a:rPr>
                            <m:t>m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i="1">
                          <a:latin typeface="+mj-lt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B050"/>
                          </a:solidFill>
                          <a:latin typeface="+mj-lt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600" baseline="30000">
                          <a:latin typeface="+mj-lt"/>
                        </a:rPr>
                        <m:t>2</m:t>
                      </m:r>
                    </m:oMath>
                  </m:oMathPara>
                </a14:m>
                <a:endParaRPr lang="en-US" sz="3600" baseline="300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529" y="3478387"/>
                <a:ext cx="3937296" cy="124354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43794" y="329049"/>
            <a:ext cx="11438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At constant terminal velocity </a:t>
            </a:r>
            <a:r>
              <a:rPr lang="en-US" sz="2800" i="1" dirty="0" smtClean="0">
                <a:solidFill>
                  <a:srgbClr val="C00000"/>
                </a:solidFill>
                <a:latin typeface="+mj-lt"/>
              </a:rPr>
              <a:t>u</a:t>
            </a:r>
            <a:r>
              <a:rPr lang="en-US" sz="2800" dirty="0" smtClean="0">
                <a:latin typeface="+mj-lt"/>
              </a:rPr>
              <a:t>, the downward and upward forces are balanced</a:t>
            </a:r>
            <a:endParaRPr lang="en-US" sz="28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5381" y="1317955"/>
            <a:ext cx="259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Upward force: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793" y="5342485"/>
            <a:ext cx="11438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Stokes’ law describes the settling velocity of particle with diameter D and density </a:t>
            </a:r>
            <a:r>
              <a:rPr lang="en-US" sz="2800" dirty="0" err="1" smtClean="0">
                <a:latin typeface="Symbol" panose="05050102010706020507" pitchFamily="18" charset="2"/>
              </a:rPr>
              <a:t>r</a:t>
            </a:r>
            <a:r>
              <a:rPr lang="en-US" sz="2800" baseline="-25000" dirty="0" err="1" smtClean="0">
                <a:latin typeface="+mj-lt"/>
              </a:rPr>
              <a:t>s</a:t>
            </a:r>
            <a:r>
              <a:rPr lang="en-US" sz="2800" dirty="0" smtClean="0">
                <a:latin typeface="+mj-lt"/>
              </a:rPr>
              <a:t> (larger particles sink more rapidly)</a:t>
            </a:r>
            <a:endParaRPr lang="en-US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0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79"/>
    </mc:Choice>
    <mc:Fallback xmlns="">
      <p:transition spd="slow" advTm="54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boum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1645746"/>
            <a:ext cx="2980945" cy="483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320040" y="292609"/>
            <a:ext cx="113842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dirty="0" smtClean="0">
                <a:latin typeface="+mj-lt"/>
              </a:rPr>
              <a:t>In </a:t>
            </a:r>
            <a:r>
              <a:rPr lang="en-US" sz="2800" dirty="0">
                <a:latin typeface="+mj-lt"/>
              </a:rPr>
              <a:t>1962, Arnold </a:t>
            </a:r>
            <a:r>
              <a:rPr lang="en-US" sz="2800" dirty="0" err="1">
                <a:latin typeface="+mj-lt"/>
              </a:rPr>
              <a:t>Bouma</a:t>
            </a:r>
            <a:r>
              <a:rPr lang="en-US" sz="2800" dirty="0">
                <a:latin typeface="+mj-lt"/>
              </a:rPr>
              <a:t> created a generalized model for a </a:t>
            </a:r>
            <a:r>
              <a:rPr lang="en-US" sz="2800" dirty="0" err="1">
                <a:latin typeface="+mj-lt"/>
              </a:rPr>
              <a:t>turbidite</a:t>
            </a:r>
            <a:r>
              <a:rPr lang="en-US" sz="2800" dirty="0">
                <a:latin typeface="+mj-lt"/>
              </a:rPr>
              <a:t> bed, now called the </a:t>
            </a:r>
            <a:r>
              <a:rPr lang="en-US" sz="2800" dirty="0" err="1">
                <a:latin typeface="+mj-lt"/>
              </a:rPr>
              <a:t>Bouma</a:t>
            </a:r>
            <a:r>
              <a:rPr lang="en-US" sz="2800" dirty="0">
                <a:latin typeface="+mj-lt"/>
              </a:rPr>
              <a:t> sequence, based on the </a:t>
            </a:r>
            <a:r>
              <a:rPr lang="en-US" sz="2800" dirty="0" err="1">
                <a:latin typeface="+mj-lt"/>
              </a:rPr>
              <a:t>Annot</a:t>
            </a:r>
            <a:r>
              <a:rPr lang="en-US" sz="2800" dirty="0">
                <a:latin typeface="+mj-lt"/>
              </a:rPr>
              <a:t> Sandstone in SE France</a:t>
            </a:r>
          </a:p>
        </p:txBody>
      </p:sp>
      <p:pic>
        <p:nvPicPr>
          <p:cNvPr id="6" name="Picture 5" descr="flute_cas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43" y="1645746"/>
            <a:ext cx="6027681" cy="401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55465" y="5715001"/>
            <a:ext cx="6436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Sharp, </a:t>
            </a:r>
            <a:r>
              <a:rPr lang="en-US" sz="2800" dirty="0" err="1">
                <a:latin typeface="+mj-lt"/>
              </a:rPr>
              <a:t>unchannelized</a:t>
            </a:r>
            <a:r>
              <a:rPr lang="en-US" sz="2800" dirty="0">
                <a:latin typeface="+mj-lt"/>
              </a:rPr>
              <a:t> base with sole marks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3864864" y="5943600"/>
            <a:ext cx="914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316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9"/>
    </mc:Choice>
    <mc:Fallback xmlns="">
      <p:transition spd="slow" advTm="70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bou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8" y="2364740"/>
            <a:ext cx="2452687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429768" y="314580"/>
            <a:ext cx="11347704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err="1">
                <a:latin typeface="+mj-lt"/>
              </a:rPr>
              <a:t>Bouma</a:t>
            </a:r>
            <a:r>
              <a:rPr lang="en-US" sz="2800" dirty="0">
                <a:latin typeface="+mj-lt"/>
              </a:rPr>
              <a:t> “Ta” division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latin typeface="+mj-lt"/>
              </a:rPr>
              <a:t>Massive normally-graded sandstone reflecting unhindered settling of particles from </a:t>
            </a:r>
            <a:r>
              <a:rPr lang="en-US" sz="2800" dirty="0" smtClean="0">
                <a:latin typeface="+mj-lt"/>
              </a:rPr>
              <a:t>waning Newtonian and turbulent flow</a:t>
            </a:r>
            <a:endParaRPr lang="en-US" sz="2800" dirty="0">
              <a:latin typeface="+mj-lt"/>
            </a:endParaRPr>
          </a:p>
        </p:txBody>
      </p:sp>
      <p:pic>
        <p:nvPicPr>
          <p:cNvPr id="13316" name="Picture 7" descr="Graded b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602736"/>
            <a:ext cx="5736335" cy="28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9"/>
          <p:cNvSpPr txBox="1">
            <a:spLocks noChangeArrowheads="1"/>
          </p:cNvSpPr>
          <p:nvPr/>
        </p:nvSpPr>
        <p:spPr bwMode="auto">
          <a:xfrm>
            <a:off x="3913633" y="2289518"/>
            <a:ext cx="7196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+mj-lt"/>
              </a:rPr>
              <a:t>Technically, should always exhibit </a:t>
            </a:r>
            <a:r>
              <a:rPr lang="en-US" sz="2800" dirty="0">
                <a:latin typeface="+mj-lt"/>
              </a:rPr>
              <a:t>normal </a:t>
            </a:r>
            <a:r>
              <a:rPr lang="en-US" sz="2800" dirty="0" smtClean="0">
                <a:latin typeface="+mj-lt"/>
              </a:rPr>
              <a:t>grading (flow should be Newtonian, not plastic)</a:t>
            </a:r>
            <a:endParaRPr lang="en-US" sz="28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4128" y="4892041"/>
            <a:ext cx="2359152" cy="1024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93"/>
    </mc:Choice>
    <mc:Fallback xmlns="">
      <p:transition spd="slow" advTm="4739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ou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2193131"/>
            <a:ext cx="2688337" cy="4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347472" y="143257"/>
            <a:ext cx="11365992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Parallel laminated </a:t>
            </a:r>
            <a:r>
              <a:rPr lang="en-US" sz="2800" dirty="0" smtClean="0">
                <a:latin typeface="+mj-lt"/>
              </a:rPr>
              <a:t>Tb, </a:t>
            </a:r>
            <a:r>
              <a:rPr lang="en-US" sz="2800" dirty="0">
                <a:latin typeface="+mj-lt"/>
              </a:rPr>
              <a:t>rippled </a:t>
            </a:r>
            <a:r>
              <a:rPr lang="en-US" sz="2800" dirty="0" smtClean="0">
                <a:latin typeface="+mj-lt"/>
              </a:rPr>
              <a:t>Tc, faintly laminated Td, </a:t>
            </a:r>
            <a:r>
              <a:rPr lang="en-US" sz="2800" dirty="0">
                <a:latin typeface="+mj-lt"/>
              </a:rPr>
              <a:t>and mudstone </a:t>
            </a:r>
            <a:r>
              <a:rPr lang="en-US" sz="2800" dirty="0" err="1" smtClean="0">
                <a:latin typeface="+mj-lt"/>
              </a:rPr>
              <a:t>Te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divisions reflect deposition from waning flow</a:t>
            </a:r>
          </a:p>
          <a:p>
            <a:pPr>
              <a:spcBef>
                <a:spcPts val="1800"/>
              </a:spcBef>
            </a:pPr>
            <a:r>
              <a:rPr lang="en-US" sz="2800" dirty="0" err="1" smtClean="0">
                <a:latin typeface="+mj-lt"/>
              </a:rPr>
              <a:t>Bouma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division partly consists of </a:t>
            </a:r>
            <a:r>
              <a:rPr lang="en-US" sz="2800" dirty="0" err="1">
                <a:latin typeface="+mj-lt"/>
              </a:rPr>
              <a:t>hemipelagic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(non-</a:t>
            </a:r>
            <a:r>
              <a:rPr lang="en-US" sz="2800" dirty="0" err="1" smtClean="0">
                <a:latin typeface="+mj-lt"/>
              </a:rPr>
              <a:t>turbidite</a:t>
            </a:r>
            <a:r>
              <a:rPr lang="en-US" sz="2800" dirty="0" smtClean="0">
                <a:latin typeface="+mj-lt"/>
              </a:rPr>
              <a:t>) mudstone</a:t>
            </a:r>
            <a:endParaRPr lang="en-US" sz="2800" dirty="0">
              <a:latin typeface="+mj-lt"/>
            </a:endParaRPr>
          </a:p>
        </p:txBody>
      </p:sp>
      <p:pic>
        <p:nvPicPr>
          <p:cNvPr id="14340" name="Picture 5" descr="T(bcde) turbidite and contourite interval, Mistaken Point Fm, Green Head, Spaniard's B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14128" r="13457" b="6055"/>
          <a:stretch>
            <a:fillRect/>
          </a:stretch>
        </p:blipFill>
        <p:spPr bwMode="auto">
          <a:xfrm>
            <a:off x="4114800" y="1984899"/>
            <a:ext cx="7159752" cy="477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3532188" y="6521582"/>
            <a:ext cx="8382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32188" y="5875311"/>
            <a:ext cx="8382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32188" y="5544790"/>
            <a:ext cx="838200" cy="15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32188" y="4140333"/>
            <a:ext cx="8382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35680" y="2378208"/>
            <a:ext cx="838200" cy="15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48853" y="5943895"/>
            <a:ext cx="38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/>
              <a:t>B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648853" y="5458967"/>
            <a:ext cx="387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/>
              <a:t>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36947" y="4581418"/>
            <a:ext cx="411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/>
              <a:t>D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663141" y="2998126"/>
            <a:ext cx="35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/>
              <a:t>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507705" y="5342021"/>
            <a:ext cx="254348" cy="222019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9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44"/>
    </mc:Choice>
    <mc:Fallback xmlns="">
      <p:transition spd="slow" advTm="7154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Sediment gravity flo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49" y="1380744"/>
            <a:ext cx="9156326" cy="520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411480" y="304801"/>
            <a:ext cx="110276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u="sng" dirty="0">
                <a:latin typeface="+mj-lt"/>
              </a:rPr>
              <a:t>Fluidized flow</a:t>
            </a:r>
            <a:r>
              <a:rPr lang="en-US" sz="2800" dirty="0">
                <a:latin typeface="+mj-lt"/>
              </a:rPr>
              <a:t>: rheology often plastic, sediment supported by upward flow of escaping pore fluid</a:t>
            </a:r>
          </a:p>
        </p:txBody>
      </p:sp>
      <p:sp>
        <p:nvSpPr>
          <p:cNvPr id="5" name="Rectangle 4"/>
          <p:cNvSpPr/>
          <p:nvPr/>
        </p:nvSpPr>
        <p:spPr>
          <a:xfrm>
            <a:off x="5378917" y="3214838"/>
            <a:ext cx="2109538" cy="27640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89859" y="3278131"/>
            <a:ext cx="10876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Fluidized flows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0"/>
    </mc:Choice>
    <mc:Fallback xmlns="">
      <p:transition spd="slow" advTm="2878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Dewatering pipes, Briscal Fm, near Bristy Co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"/>
          <a:stretch>
            <a:fillRect/>
          </a:stretch>
        </p:blipFill>
        <p:spPr bwMode="auto">
          <a:xfrm>
            <a:off x="1524000" y="976314"/>
            <a:ext cx="9144000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9"/>
          <p:cNvSpPr txBox="1">
            <a:spLocks noChangeArrowheads="1"/>
          </p:cNvSpPr>
          <p:nvPr/>
        </p:nvSpPr>
        <p:spPr bwMode="auto">
          <a:xfrm>
            <a:off x="596765" y="228601"/>
            <a:ext cx="106455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Fluidized flows contain dewatering structures from escaping pore fluids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057401" y="1600201"/>
            <a:ext cx="2436813" cy="461963"/>
          </a:xfrm>
          <a:prstGeom prst="rect">
            <a:avLst/>
          </a:prstGeom>
          <a:solidFill>
            <a:schemeClr val="bg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/>
              <a:t>Dewatering pillars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94214" y="2377440"/>
            <a:ext cx="4091" cy="43377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097974" y="2377439"/>
            <a:ext cx="4091" cy="43377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50286" y="2170813"/>
            <a:ext cx="4091" cy="43377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794651" y="2160551"/>
            <a:ext cx="4091" cy="43377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58047" y="2436463"/>
            <a:ext cx="4091" cy="43377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0"/>
    </mc:Choice>
    <mc:Fallback xmlns="">
      <p:transition spd="slow" advTm="3778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317634" y="122726"/>
            <a:ext cx="11569567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Dish structures: concave-up mud laminae in fluidized sandstone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latin typeface="+mj-lt"/>
              </a:rPr>
              <a:t>Upward flowing pore water carries mud (“elutriation”) until it reaches and flows laterally along a less permeable barrier layer</a:t>
            </a:r>
          </a:p>
        </p:txBody>
      </p:sp>
      <p:pic>
        <p:nvPicPr>
          <p:cNvPr id="18435" name="Picture 4" descr="Dish structu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 b="4395"/>
          <a:stretch>
            <a:fillRect/>
          </a:stretch>
        </p:blipFill>
        <p:spPr bwMode="auto">
          <a:xfrm>
            <a:off x="1676401" y="1752600"/>
            <a:ext cx="87788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2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70"/>
    </mc:Choice>
    <mc:Fallback xmlns="">
      <p:transition spd="slow" advTm="5647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all and pillow, The Sl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26367" r="21094" b="20215"/>
          <a:stretch>
            <a:fillRect/>
          </a:stretch>
        </p:blipFill>
        <p:spPr bwMode="auto">
          <a:xfrm>
            <a:off x="154005" y="2624844"/>
            <a:ext cx="6454776" cy="364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9"/>
          <p:cNvSpPr txBox="1">
            <a:spLocks noChangeArrowheads="1"/>
          </p:cNvSpPr>
          <p:nvPr/>
        </p:nvSpPr>
        <p:spPr bwMode="auto">
          <a:xfrm>
            <a:off x="269507" y="228601"/>
            <a:ext cx="11617693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Ball-and-pillow </a:t>
            </a:r>
            <a:r>
              <a:rPr lang="en-US" sz="2800" dirty="0" smtClean="0">
                <a:latin typeface="+mj-lt"/>
              </a:rPr>
              <a:t>structures</a:t>
            </a:r>
            <a:endParaRPr lang="en-US" sz="28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en-US" sz="2800" dirty="0" smtClean="0">
                <a:latin typeface="+mj-lt"/>
              </a:rPr>
              <a:t>A type </a:t>
            </a:r>
            <a:r>
              <a:rPr lang="en-US" sz="2800" dirty="0">
                <a:latin typeface="+mj-lt"/>
              </a:rPr>
              <a:t>of load structure, formed in response to gravitational instability </a:t>
            </a:r>
            <a:r>
              <a:rPr lang="en-US" sz="2800" dirty="0" smtClean="0">
                <a:latin typeface="+mj-lt"/>
              </a:rPr>
              <a:t>(force exceeding shear strength of underlying layer) between denser </a:t>
            </a:r>
            <a:r>
              <a:rPr lang="en-US" sz="2800" dirty="0">
                <a:latin typeface="+mj-lt"/>
              </a:rPr>
              <a:t>sediment </a:t>
            </a:r>
            <a:r>
              <a:rPr lang="en-US" sz="2800" dirty="0" smtClean="0">
                <a:latin typeface="+mj-lt"/>
              </a:rPr>
              <a:t>(often sand) deposited abrupt on </a:t>
            </a:r>
            <a:r>
              <a:rPr lang="en-US" sz="2800" dirty="0">
                <a:latin typeface="+mj-lt"/>
              </a:rPr>
              <a:t>less dense </a:t>
            </a:r>
            <a:r>
              <a:rPr lang="en-US" sz="2800" dirty="0" smtClean="0">
                <a:latin typeface="+mj-lt"/>
              </a:rPr>
              <a:t>bed (often mud/silt)</a:t>
            </a:r>
            <a:endParaRPr lang="en-US" sz="2800" dirty="0">
              <a:latin typeface="+mj-lt"/>
            </a:endParaRPr>
          </a:p>
        </p:txBody>
      </p:sp>
      <p:pic>
        <p:nvPicPr>
          <p:cNvPr id="19460" name="Picture 10" descr="Ball and pillow diagra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27" y="3019478"/>
            <a:ext cx="5292771" cy="28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1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3"/>
    </mc:Choice>
    <mc:Fallback xmlns="">
      <p:transition spd="slow" advTm="5118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Flame structures, The Slo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5" b="12704"/>
          <a:stretch/>
        </p:blipFill>
        <p:spPr bwMode="auto">
          <a:xfrm>
            <a:off x="301592" y="1476009"/>
            <a:ext cx="11588817" cy="512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9"/>
          <p:cNvSpPr txBox="1">
            <a:spLocks noChangeArrowheads="1"/>
          </p:cNvSpPr>
          <p:nvPr/>
        </p:nvSpPr>
        <p:spPr bwMode="auto">
          <a:xfrm>
            <a:off x="356135" y="228601"/>
            <a:ext cx="113481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Flame structures: injection of liquefied lower bed into rapidly-deposited overlying </a:t>
            </a:r>
            <a:r>
              <a:rPr lang="en-US" sz="2800" dirty="0" smtClean="0">
                <a:latin typeface="+mj-lt"/>
              </a:rPr>
              <a:t>unit, </a:t>
            </a:r>
            <a:r>
              <a:rPr lang="en-US" sz="2800" dirty="0">
                <a:latin typeface="+mj-lt"/>
              </a:rPr>
              <a:t>often pointing </a:t>
            </a:r>
            <a:r>
              <a:rPr lang="en-US" sz="2800" dirty="0" err="1">
                <a:latin typeface="+mj-lt"/>
              </a:rPr>
              <a:t>downcurrent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73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4"/>
    </mc:Choice>
    <mc:Fallback xmlns="">
      <p:transition spd="slow" advTm="3845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1929_Grand_Banks_earthqua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727961"/>
            <a:ext cx="32004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Grand Banks cable break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82" y="2377440"/>
            <a:ext cx="8358834" cy="422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512064" y="1084772"/>
            <a:ext cx="11219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+mj-lt"/>
              </a:rPr>
              <a:t>The 1929 </a:t>
            </a:r>
            <a:r>
              <a:rPr lang="en-US" sz="2800" dirty="0">
                <a:latin typeface="+mj-lt"/>
              </a:rPr>
              <a:t>Grand Banks earthquake severed submarine telegraph cables up to 700 km from the epicenter and 13 hours after the earthquake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12064" y="240393"/>
            <a:ext cx="34747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>
                <a:latin typeface="+mj-lt"/>
              </a:rPr>
              <a:t>Deep-Sea Flows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70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5"/>
    </mc:Choice>
    <mc:Fallback xmlns="">
      <p:transition spd="slow" advTm="3615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9"/>
          <p:cNvSpPr txBox="1">
            <a:spLocks noChangeArrowheads="1"/>
          </p:cNvSpPr>
          <p:nvPr/>
        </p:nvSpPr>
        <p:spPr bwMode="auto">
          <a:xfrm>
            <a:off x="356135" y="228601"/>
            <a:ext cx="113481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+mj-lt"/>
              </a:rPr>
              <a:t>Convolute bedding: deformed, swirling laminations caused by slumping of semi-lithified units; typically forms on somewhat steeper slopes</a:t>
            </a:r>
            <a:endParaRPr lang="en-US" sz="28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 b="8516"/>
          <a:stretch/>
        </p:blipFill>
        <p:spPr>
          <a:xfrm>
            <a:off x="1186957" y="1243584"/>
            <a:ext cx="9818087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9"/>
    </mc:Choice>
    <mc:Fallback xmlns="">
      <p:transition spd="slow" advTm="4228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ediment gravity flo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08" y="1340391"/>
            <a:ext cx="9244584" cy="525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301752" y="246848"/>
            <a:ext cx="111648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u="sng" dirty="0">
                <a:latin typeface="+mj-lt"/>
              </a:rPr>
              <a:t>Turbidity current</a:t>
            </a:r>
            <a:r>
              <a:rPr lang="en-US" sz="2800" dirty="0">
                <a:latin typeface="+mj-lt"/>
              </a:rPr>
              <a:t>: sediment-gravity flow with fluid (Newtonian) rheology and sediment supported by turbulence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328416" y="3264408"/>
            <a:ext cx="1993392" cy="2221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1"/>
    </mc:Choice>
    <mc:Fallback xmlns="">
      <p:transition spd="slow" advTm="2144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402336" y="215061"/>
            <a:ext cx="109087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Turbidity currents driven by density contrast between suspension and surrounding fluid</a:t>
            </a:r>
          </a:p>
        </p:txBody>
      </p:sp>
      <p:pic>
        <p:nvPicPr>
          <p:cNvPr id="1026" name="Picture 2" descr="http://homepages.engineering.auckland.ac.nz/~hfri003/images/DSC_0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4" y="2843784"/>
            <a:ext cx="5294689" cy="37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994345" y="946238"/>
                <a:ext cx="2976199" cy="1365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h𝑒𝑎𝑑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𝑘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/>
                                </a:rPr>
                                <m:t>Δ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𝜌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𝑔h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𝑓𝑙𝑢𝑖𝑑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345" y="946238"/>
                <a:ext cx="2976199" cy="13653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402336" y="1366596"/>
            <a:ext cx="738835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Energy balance: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Gravity </a:t>
            </a:r>
            <a:r>
              <a:rPr lang="en-US" sz="2800" b="1" dirty="0">
                <a:latin typeface="Symbol" pitchFamily="18" charset="2"/>
              </a:rPr>
              <a:t>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Fluid resistance + particle suspension</a:t>
            </a:r>
          </a:p>
        </p:txBody>
      </p:sp>
      <p:pic>
        <p:nvPicPr>
          <p:cNvPr id="32" name="Picture 15" descr="Turbidity current 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28" y="2567038"/>
            <a:ext cx="4977384" cy="413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5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10"/>
    </mc:Choice>
    <mc:Fallback xmlns="">
      <p:transition spd="slow" advTm="4781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384048" y="184722"/>
            <a:ext cx="112836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dirty="0">
                <a:latin typeface="+mj-lt"/>
              </a:rPr>
              <a:t>When slope decreases below critical value for supercritical flow </a:t>
            </a:r>
            <a:r>
              <a:rPr lang="en-US" sz="2800" dirty="0" smtClean="0">
                <a:latin typeface="+mj-lt"/>
              </a:rPr>
              <a:t>(slope </a:t>
            </a:r>
            <a:r>
              <a:rPr lang="en-US" sz="2800" dirty="0">
                <a:latin typeface="+mj-lt"/>
              </a:rPr>
              <a:t>≥ 0.5°), turbidity current undergoes hydraulic jump</a:t>
            </a:r>
          </a:p>
        </p:txBody>
      </p:sp>
      <p:pic>
        <p:nvPicPr>
          <p:cNvPr id="10243" name="Picture 15" descr="Turbidity current hydraulic jum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143001"/>
            <a:ext cx="80137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498592" y="4419600"/>
            <a:ext cx="640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Marks transition from steady-state erosive or bypass flow to waning depositional flow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1060704" y="4419601"/>
            <a:ext cx="3883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+mj-lt"/>
              </a:rPr>
              <a:t>Enhanced turbulence and flow homogenization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43072" y="3581400"/>
            <a:ext cx="990600" cy="9144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048" y="5686362"/>
            <a:ext cx="110002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dirty="0">
                <a:latin typeface="+mj-lt"/>
              </a:rPr>
              <a:t>Waning turbidity currents are very mildly dissipative and can flow over distances of as much as ~5000 km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74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53"/>
    </mc:Choice>
    <mc:Fallback xmlns="">
      <p:transition spd="slow" advTm="56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347472" y="333516"/>
            <a:ext cx="11420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dirty="0">
                <a:latin typeface="+mj-lt"/>
              </a:rPr>
              <a:t>Deposition from turbidity currents occurs during waning flow and dissipation of the current</a:t>
            </a:r>
          </a:p>
        </p:txBody>
      </p:sp>
      <p:pic>
        <p:nvPicPr>
          <p:cNvPr id="2052" name="Picture 15" descr="Turbidity current hydraulic jum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9"/>
          <a:stretch>
            <a:fillRect/>
          </a:stretch>
        </p:blipFill>
        <p:spPr bwMode="auto">
          <a:xfrm>
            <a:off x="6790754" y="1504418"/>
            <a:ext cx="4520374" cy="356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7472" y="1694562"/>
            <a:ext cx="5748528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800"/>
              </a:spcBef>
              <a:buFontTx/>
              <a:buAutoNum type="arabicParenR"/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Density reduction – sediment loss or mixing of ambient fluid (</a:t>
            </a:r>
            <a:r>
              <a:rPr lang="en-US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Dr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pPr>
              <a:spcBef>
                <a:spcPts val="3000"/>
              </a:spcBef>
              <a:buFontTx/>
              <a:buAutoNum type="arabicParenR"/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Flow thickness reduction – stretching, collapse, spreading (</a:t>
            </a:r>
            <a:r>
              <a:rPr lang="en-US" sz="2800" i="1" dirty="0">
                <a:solidFill>
                  <a:srgbClr val="0070C0"/>
                </a:solidFill>
                <a:latin typeface="+mj-lt"/>
              </a:rPr>
              <a:t>h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)</a:t>
            </a:r>
          </a:p>
          <a:p>
            <a:pPr>
              <a:spcBef>
                <a:spcPts val="3000"/>
              </a:spcBef>
              <a:buFontTx/>
              <a:buAutoNum type="arabicParenR"/>
            </a:pPr>
            <a:r>
              <a:rPr lang="en-US" sz="2800" dirty="0">
                <a:solidFill>
                  <a:srgbClr val="00B050"/>
                </a:solidFill>
                <a:latin typeface="+mj-lt"/>
              </a:rPr>
              <a:t>Friction at base and upper surface of flow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7472" y="5486400"/>
            <a:ext cx="10808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dirty="0" smtClean="0">
                <a:latin typeface="+mj-lt"/>
              </a:rPr>
              <a:t>Sedimentary deposit formed by a turbidity current is called a </a:t>
            </a:r>
            <a:r>
              <a:rPr lang="en-US" sz="2800" b="1" u="sng" dirty="0" err="1" smtClean="0">
                <a:latin typeface="+mj-lt"/>
              </a:rPr>
              <a:t>turbidite</a:t>
            </a:r>
            <a:endParaRPr lang="en-US" sz="2800" b="1" u="sng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678150" y="1908764"/>
                <a:ext cx="2573782" cy="118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h𝑒𝑎𝑑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𝑘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𝜌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𝑔h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𝑓𝑙𝑢𝑖𝑑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150" y="1908764"/>
                <a:ext cx="2573782" cy="11835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038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4"/>
    </mc:Choice>
    <mc:Fallback xmlns="">
      <p:transition spd="slow" advTm="4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5157216" y="135489"/>
            <a:ext cx="691286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+mj-lt"/>
              </a:rPr>
              <a:t>Due to the Newtonian flow rheology, </a:t>
            </a:r>
            <a:r>
              <a:rPr lang="en-US" sz="2800" dirty="0" err="1" smtClean="0">
                <a:latin typeface="+mj-lt"/>
              </a:rPr>
              <a:t>turbidites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are typically very laterally extensive, thin beds (typically 5-20 cm</a:t>
            </a:r>
            <a:r>
              <a:rPr lang="en-US" sz="2800" dirty="0" smtClean="0">
                <a:latin typeface="+mj-lt"/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en-US" sz="2800" dirty="0" smtClean="0">
                <a:latin typeface="+mj-lt"/>
              </a:rPr>
              <a:t>Unhindered settling generates graded beds</a:t>
            </a:r>
            <a:endParaRPr lang="en-US" sz="2800" dirty="0">
              <a:latin typeface="+mj-lt"/>
            </a:endParaRPr>
          </a:p>
        </p:txBody>
      </p:sp>
      <p:pic>
        <p:nvPicPr>
          <p:cNvPr id="2050" name="Picture 2" descr="http://1.bp.blogspot.com/-6yey3JLoqzI/UdzEULCf0lI/AAAAAAAAE_c/TnNOqDZ2dEA/s1600/Thin+bedded+turbidi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" y="162921"/>
            <a:ext cx="4901057" cy="65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in-bedded turbidite, Pliocene, Equatorial Guin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 b="18692"/>
          <a:stretch>
            <a:fillRect/>
          </a:stretch>
        </p:blipFill>
        <p:spPr bwMode="auto">
          <a:xfrm>
            <a:off x="6400484" y="2368945"/>
            <a:ext cx="4362004" cy="432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7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19"/>
    </mc:Choice>
    <mc:Fallback xmlns="">
      <p:transition spd="slow" advTm="5921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8848110" y="194297"/>
            <a:ext cx="2868210" cy="2510268"/>
            <a:chOff x="556123" y="307849"/>
            <a:chExt cx="2309815" cy="2021557"/>
          </a:xfrm>
        </p:grpSpPr>
        <p:sp>
          <p:nvSpPr>
            <p:cNvPr id="5" name="Oval 4"/>
            <p:cNvSpPr/>
            <p:nvPr/>
          </p:nvSpPr>
          <p:spPr>
            <a:xfrm>
              <a:off x="1546722" y="1146048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5400000">
              <a:off x="1356222" y="1869948"/>
              <a:ext cx="838200" cy="158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06005" y="1641348"/>
              <a:ext cx="533400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65442" y="1908049"/>
              <a:ext cx="400496" cy="421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</a:rPr>
                <a:t>F</a:t>
              </a:r>
              <a:r>
                <a:rPr lang="en-US" sz="2800" baseline="-25000" dirty="0">
                  <a:solidFill>
                    <a:srgbClr val="0070C0"/>
                  </a:solidFill>
                </a:rPr>
                <a:t>G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479922" y="1069848"/>
              <a:ext cx="609600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849207" y="1069054"/>
              <a:ext cx="609600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56123" y="307849"/>
              <a:ext cx="400445" cy="421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F</a:t>
              </a:r>
              <a:r>
                <a:rPr lang="en-US" sz="2800" baseline="-25000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41442" y="307849"/>
              <a:ext cx="386244" cy="421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6600"/>
                  </a:solidFill>
                </a:rPr>
                <a:t>F</a:t>
              </a:r>
              <a:r>
                <a:rPr lang="en-US" sz="2800" baseline="-25000" dirty="0">
                  <a:solidFill>
                    <a:srgbClr val="FF6600"/>
                  </a:solidFill>
                </a:rPr>
                <a:t>B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43795" y="319426"/>
            <a:ext cx="82978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Particles sink through fluid at constant terminal </a:t>
            </a:r>
            <a:r>
              <a:rPr lang="en-US" sz="2800" dirty="0" smtClean="0">
                <a:latin typeface="+mj-lt"/>
              </a:rPr>
              <a:t>velocity, but what is that velocity?</a:t>
            </a:r>
            <a:endParaRPr lang="en-US" sz="2800" dirty="0">
              <a:latin typeface="+mj-lt"/>
            </a:endParaRPr>
          </a:p>
          <a:p>
            <a:pPr>
              <a:spcBef>
                <a:spcPts val="2400"/>
              </a:spcBef>
            </a:pPr>
            <a:r>
              <a:rPr lang="en-US" sz="2800" dirty="0" smtClean="0">
                <a:latin typeface="+mj-lt"/>
              </a:rPr>
              <a:t>Forces acting </a:t>
            </a:r>
            <a:r>
              <a:rPr lang="en-US" sz="2800" dirty="0">
                <a:latin typeface="+mj-lt"/>
              </a:rPr>
              <a:t>on sediment </a:t>
            </a:r>
            <a:r>
              <a:rPr lang="en-US" sz="2800" dirty="0" smtClean="0">
                <a:latin typeface="+mj-lt"/>
              </a:rPr>
              <a:t>particle include:</a:t>
            </a:r>
            <a:endParaRPr lang="en-US" sz="28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3795" y="5016353"/>
            <a:ext cx="1151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</a:rPr>
              <a:t>When particle sinks at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constant velocity: upward forces balanced by downward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22122" y="2920008"/>
            <a:ext cx="1219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Gravity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91052" y="2704565"/>
            <a:ext cx="2725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Drag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(Fluid Resistance)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16402" y="2920008"/>
            <a:ext cx="158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+mj-lt"/>
              </a:rPr>
              <a:t>Buoyancy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83796" y="4084615"/>
            <a:ext cx="3766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Gravity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rgbClr val="0070C0"/>
                </a:solidFill>
                <a:latin typeface="+mj-lt"/>
              </a:rPr>
              <a:t>G</a:t>
            </a:r>
            <a:r>
              <a:rPr lang="en-US" sz="2800" dirty="0">
                <a:latin typeface="+mj-lt"/>
              </a:rPr>
              <a:t> = 4/3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 </a:t>
            </a:r>
            <a:r>
              <a:rPr lang="en-US" sz="2800" dirty="0">
                <a:latin typeface="+mj-lt"/>
              </a:rPr>
              <a:t>r</a:t>
            </a:r>
            <a:r>
              <a:rPr lang="en-US" sz="2800" baseline="30000" dirty="0">
                <a:latin typeface="+mj-lt"/>
              </a:rPr>
              <a:t>3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rgbClr val="006600"/>
                </a:solidFill>
              </a:rPr>
              <a:t>s</a:t>
            </a:r>
            <a:r>
              <a:rPr lang="en-US" sz="2800" dirty="0"/>
              <a:t> </a:t>
            </a:r>
            <a:r>
              <a:rPr lang="en-US" sz="2800" i="1" dirty="0">
                <a:latin typeface="+mj-lt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19585" y="4084615"/>
            <a:ext cx="4088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Buoyancy </a:t>
            </a:r>
            <a:r>
              <a:rPr lang="en-US" sz="2800" dirty="0">
                <a:solidFill>
                  <a:srgbClr val="FF6600"/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rgbClr val="FF6600"/>
                </a:solidFill>
                <a:latin typeface="+mj-lt"/>
              </a:rPr>
              <a:t>B</a:t>
            </a:r>
            <a:r>
              <a:rPr lang="en-US" sz="2800" dirty="0">
                <a:latin typeface="+mj-lt"/>
              </a:rPr>
              <a:t> = 4/3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 </a:t>
            </a:r>
            <a:r>
              <a:rPr lang="en-US" sz="2800" dirty="0">
                <a:latin typeface="+mj-lt"/>
              </a:rPr>
              <a:t>r</a:t>
            </a:r>
            <a:r>
              <a:rPr lang="en-US" sz="2800" baseline="30000" dirty="0">
                <a:latin typeface="+mj-lt"/>
              </a:rPr>
              <a:t>3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rgbClr val="006600"/>
                </a:solidFill>
              </a:rPr>
              <a:t>f</a:t>
            </a:r>
            <a:r>
              <a:rPr lang="en-US" sz="2800" dirty="0"/>
              <a:t> </a:t>
            </a:r>
            <a:r>
              <a:rPr lang="en-US" sz="2800" i="1" dirty="0">
                <a:latin typeface="+mj-lt"/>
              </a:rPr>
              <a:t>g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2399806" y="3790835"/>
            <a:ext cx="662349" cy="197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8078209" y="3790836"/>
            <a:ext cx="662349" cy="1972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85339" y="5849249"/>
            <a:ext cx="2021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F</a:t>
            </a:r>
            <a:r>
              <a:rPr lang="en-US" sz="3200" baseline="-25000" dirty="0">
                <a:solidFill>
                  <a:srgbClr val="0070C0"/>
                </a:solidFill>
              </a:rPr>
              <a:t>G</a:t>
            </a:r>
            <a:r>
              <a:rPr lang="en-US" sz="3200" dirty="0"/>
              <a:t> = </a:t>
            </a:r>
            <a:r>
              <a:rPr lang="en-US" sz="3200" dirty="0">
                <a:solidFill>
                  <a:srgbClr val="FF6600"/>
                </a:solidFill>
              </a:rPr>
              <a:t>F</a:t>
            </a:r>
            <a:r>
              <a:rPr lang="en-US" sz="3200" baseline="-25000" dirty="0">
                <a:solidFill>
                  <a:srgbClr val="FF6600"/>
                </a:solidFill>
              </a:rPr>
              <a:t>B</a:t>
            </a:r>
            <a:r>
              <a:rPr lang="en-US" sz="3200" dirty="0"/>
              <a:t> + </a:t>
            </a:r>
            <a:r>
              <a:rPr lang="en-US" sz="3200" dirty="0">
                <a:solidFill>
                  <a:srgbClr val="FF0000"/>
                </a:solidFill>
              </a:rPr>
              <a:t>F</a:t>
            </a:r>
            <a:r>
              <a:rPr lang="en-US" sz="3200" baseline="-25000" dirty="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04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47"/>
    </mc:Choice>
    <mc:Fallback xmlns="">
      <p:transition spd="slow" advTm="65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0"/>
      <p:bldP spid="29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8848110" y="329049"/>
            <a:ext cx="2868210" cy="2510268"/>
            <a:chOff x="556123" y="307849"/>
            <a:chExt cx="2309815" cy="2021557"/>
          </a:xfrm>
        </p:grpSpPr>
        <p:sp>
          <p:nvSpPr>
            <p:cNvPr id="5" name="Oval 4"/>
            <p:cNvSpPr/>
            <p:nvPr/>
          </p:nvSpPr>
          <p:spPr>
            <a:xfrm>
              <a:off x="1546722" y="1146048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5400000">
              <a:off x="1356222" y="1869948"/>
              <a:ext cx="838200" cy="158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06005" y="1641348"/>
              <a:ext cx="533400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65442" y="1908049"/>
              <a:ext cx="400496" cy="421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</a:rPr>
                <a:t>F</a:t>
              </a:r>
              <a:r>
                <a:rPr lang="en-US" sz="2800" baseline="-25000" dirty="0">
                  <a:solidFill>
                    <a:srgbClr val="0070C0"/>
                  </a:solidFill>
                </a:rPr>
                <a:t>G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479922" y="1069848"/>
              <a:ext cx="609600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849207" y="1069054"/>
              <a:ext cx="609600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56123" y="307849"/>
              <a:ext cx="400445" cy="421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F</a:t>
              </a:r>
              <a:r>
                <a:rPr lang="en-US" sz="2800" baseline="-25000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41442" y="307849"/>
              <a:ext cx="386244" cy="421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6600"/>
                  </a:solidFill>
                </a:rPr>
                <a:t>F</a:t>
              </a:r>
              <a:r>
                <a:rPr lang="en-US" sz="2800" baseline="-25000" dirty="0">
                  <a:solidFill>
                    <a:srgbClr val="FF6600"/>
                  </a:solidFill>
                </a:rPr>
                <a:t>B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43795" y="329049"/>
            <a:ext cx="82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At terminal sinking velocity:</a:t>
            </a:r>
            <a:endParaRPr lang="en-US" sz="28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81006" y="294900"/>
            <a:ext cx="2021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F</a:t>
            </a:r>
            <a:r>
              <a:rPr lang="en-US" sz="3200" baseline="-25000" dirty="0">
                <a:solidFill>
                  <a:srgbClr val="0070C0"/>
                </a:solidFill>
              </a:rPr>
              <a:t>G</a:t>
            </a:r>
            <a:r>
              <a:rPr lang="en-US" sz="3200" dirty="0"/>
              <a:t> = </a:t>
            </a:r>
            <a:r>
              <a:rPr lang="en-US" sz="3200" dirty="0">
                <a:solidFill>
                  <a:srgbClr val="FF6600"/>
                </a:solidFill>
              </a:rPr>
              <a:t>F</a:t>
            </a:r>
            <a:r>
              <a:rPr lang="en-US" sz="3200" baseline="-25000" dirty="0">
                <a:solidFill>
                  <a:srgbClr val="FF6600"/>
                </a:solidFill>
              </a:rPr>
              <a:t>B</a:t>
            </a:r>
            <a:r>
              <a:rPr lang="en-US" sz="3200" dirty="0"/>
              <a:t> + </a:t>
            </a:r>
            <a:r>
              <a:rPr lang="en-US" sz="3200" dirty="0">
                <a:solidFill>
                  <a:srgbClr val="FF0000"/>
                </a:solidFill>
              </a:rPr>
              <a:t>F</a:t>
            </a:r>
            <a:r>
              <a:rPr lang="en-US" sz="3200" baseline="-250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68589" y="1302317"/>
            <a:ext cx="3766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Gravity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rgbClr val="0070C0"/>
                </a:solidFill>
                <a:latin typeface="+mj-lt"/>
              </a:rPr>
              <a:t>G</a:t>
            </a:r>
            <a:r>
              <a:rPr lang="en-US" sz="2800" dirty="0">
                <a:latin typeface="+mj-lt"/>
              </a:rPr>
              <a:t> = 4/3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 </a:t>
            </a:r>
            <a:r>
              <a:rPr lang="en-US" sz="2800" dirty="0">
                <a:latin typeface="+mj-lt"/>
              </a:rPr>
              <a:t>r</a:t>
            </a:r>
            <a:r>
              <a:rPr lang="en-US" sz="2800" baseline="30000" dirty="0">
                <a:latin typeface="+mj-lt"/>
              </a:rPr>
              <a:t>3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rgbClr val="006600"/>
                </a:solidFill>
              </a:rPr>
              <a:t>s</a:t>
            </a:r>
            <a:r>
              <a:rPr lang="en-US" sz="2800" dirty="0"/>
              <a:t> </a:t>
            </a:r>
            <a:r>
              <a:rPr lang="en-US" sz="2800" i="1" dirty="0">
                <a:latin typeface="+mj-lt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68589" y="2103081"/>
            <a:ext cx="4088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Buoyancy </a:t>
            </a:r>
            <a:r>
              <a:rPr lang="en-US" sz="2800" dirty="0">
                <a:solidFill>
                  <a:srgbClr val="FF6600"/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rgbClr val="FF6600"/>
                </a:solidFill>
                <a:latin typeface="+mj-lt"/>
              </a:rPr>
              <a:t>B</a:t>
            </a:r>
            <a:r>
              <a:rPr lang="en-US" sz="2800" dirty="0">
                <a:latin typeface="+mj-lt"/>
              </a:rPr>
              <a:t> = 4/3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 </a:t>
            </a:r>
            <a:r>
              <a:rPr lang="en-US" sz="2800" dirty="0">
                <a:latin typeface="+mj-lt"/>
              </a:rPr>
              <a:t>r</a:t>
            </a:r>
            <a:r>
              <a:rPr lang="en-US" sz="2800" baseline="30000" dirty="0">
                <a:latin typeface="+mj-lt"/>
              </a:rPr>
              <a:t>3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rgbClr val="006600"/>
                </a:solidFill>
              </a:rPr>
              <a:t>f</a:t>
            </a:r>
            <a:r>
              <a:rPr lang="en-US" sz="2800" dirty="0"/>
              <a:t> </a:t>
            </a:r>
            <a:r>
              <a:rPr lang="en-US" sz="2800" i="1" dirty="0">
                <a:latin typeface="+mj-lt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68589" y="4185899"/>
            <a:ext cx="6888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rgbClr val="0070C0"/>
                </a:solidFill>
                <a:latin typeface="+mj-lt"/>
              </a:rPr>
              <a:t>G</a:t>
            </a:r>
            <a:r>
              <a:rPr lang="en-US" sz="2800" dirty="0">
                <a:latin typeface="+mj-lt"/>
              </a:rPr>
              <a:t> - </a:t>
            </a:r>
            <a:r>
              <a:rPr lang="en-US" sz="2800" dirty="0">
                <a:solidFill>
                  <a:srgbClr val="FF6600"/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rgbClr val="FF6600"/>
                </a:solidFill>
                <a:latin typeface="+mj-lt"/>
              </a:rPr>
              <a:t>B</a:t>
            </a:r>
            <a:r>
              <a:rPr lang="en-US" sz="2800" baseline="-250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is </a:t>
            </a:r>
            <a:r>
              <a:rPr lang="en-US" sz="2800" dirty="0" smtClean="0">
                <a:latin typeface="+mj-lt"/>
              </a:rPr>
              <a:t>“effective gravity</a:t>
            </a:r>
            <a:r>
              <a:rPr lang="en-US" sz="2800" dirty="0">
                <a:latin typeface="+mj-lt"/>
              </a:rPr>
              <a:t>” = 4/3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 </a:t>
            </a:r>
            <a:r>
              <a:rPr lang="en-US" sz="2800" dirty="0">
                <a:latin typeface="+mj-lt"/>
              </a:rPr>
              <a:t>r</a:t>
            </a:r>
            <a:r>
              <a:rPr lang="en-US" sz="2800" baseline="30000" dirty="0">
                <a:latin typeface="+mj-lt"/>
              </a:rPr>
              <a:t>3</a:t>
            </a:r>
            <a:r>
              <a:rPr lang="en-US" sz="2800" dirty="0">
                <a:latin typeface="+mj-lt"/>
              </a:rPr>
              <a:t> (</a:t>
            </a:r>
            <a:r>
              <a:rPr lang="en-US" sz="28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rgbClr val="006600"/>
                </a:solidFill>
              </a:rPr>
              <a:t>s</a:t>
            </a:r>
            <a:r>
              <a:rPr lang="en-US" sz="2800" dirty="0" err="1"/>
              <a:t>-</a:t>
            </a:r>
            <a:r>
              <a:rPr lang="en-US" sz="28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rgbClr val="006600"/>
                </a:solidFill>
              </a:rPr>
              <a:t>f</a:t>
            </a:r>
            <a:r>
              <a:rPr lang="en-US" sz="2800" dirty="0">
                <a:latin typeface="+mj-lt"/>
              </a:rPr>
              <a:t>) </a:t>
            </a:r>
            <a:r>
              <a:rPr lang="en-US" sz="2800" i="1" dirty="0">
                <a:latin typeface="+mj-lt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96779" y="4849387"/>
            <a:ext cx="309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or  1/6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D</a:t>
            </a:r>
            <a:r>
              <a:rPr lang="en-US" sz="2800" baseline="30000" dirty="0">
                <a:latin typeface="+mj-lt"/>
              </a:rPr>
              <a:t>3</a:t>
            </a:r>
            <a:r>
              <a:rPr lang="en-US" sz="2800" dirty="0">
                <a:latin typeface="+mj-lt"/>
              </a:rPr>
              <a:t> (</a:t>
            </a:r>
            <a:r>
              <a:rPr lang="en-US" sz="28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rgbClr val="006600"/>
                </a:solidFill>
              </a:rPr>
              <a:t>s</a:t>
            </a:r>
            <a:r>
              <a:rPr lang="en-US" sz="2800" dirty="0" err="1"/>
              <a:t>-</a:t>
            </a:r>
            <a:r>
              <a:rPr lang="en-US" sz="2800" dirty="0" err="1">
                <a:solidFill>
                  <a:srgbClr val="006600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rgbClr val="006600"/>
                </a:solidFill>
              </a:rPr>
              <a:t>f</a:t>
            </a:r>
            <a:r>
              <a:rPr lang="en-US" sz="2800" dirty="0">
                <a:latin typeface="+mj-lt"/>
              </a:rPr>
              <a:t>) </a:t>
            </a:r>
            <a:r>
              <a:rPr lang="en-US" sz="2800" i="1" dirty="0">
                <a:latin typeface="+mj-lt"/>
              </a:rPr>
              <a:t>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64086" y="3233372"/>
            <a:ext cx="2021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F</a:t>
            </a:r>
            <a:r>
              <a:rPr lang="en-US" sz="3200" baseline="-25000" dirty="0" smtClean="0">
                <a:solidFill>
                  <a:srgbClr val="0070C0"/>
                </a:solidFill>
              </a:rPr>
              <a:t>G</a:t>
            </a:r>
            <a:r>
              <a:rPr lang="en-US" sz="3200" dirty="0" smtClean="0"/>
              <a:t> – </a:t>
            </a:r>
            <a:r>
              <a:rPr lang="en-US" sz="3200" dirty="0" smtClean="0">
                <a:solidFill>
                  <a:srgbClr val="FF6600"/>
                </a:solidFill>
              </a:rPr>
              <a:t>F</a:t>
            </a:r>
            <a:r>
              <a:rPr lang="en-US" sz="3200" baseline="-25000" dirty="0" smtClean="0">
                <a:solidFill>
                  <a:srgbClr val="FF6600"/>
                </a:solidFill>
              </a:rPr>
              <a:t>B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smtClean="0"/>
              <a:t>= </a:t>
            </a:r>
            <a:r>
              <a:rPr lang="en-US" sz="3200" dirty="0" smtClean="0">
                <a:solidFill>
                  <a:srgbClr val="FF0000"/>
                </a:solidFill>
              </a:rPr>
              <a:t>F</a:t>
            </a:r>
            <a:r>
              <a:rPr lang="en-US" sz="3200" baseline="-25000" dirty="0" smtClean="0">
                <a:solidFill>
                  <a:srgbClr val="FF0000"/>
                </a:solidFill>
              </a:rPr>
              <a:t>D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3795" y="3294927"/>
            <a:ext cx="6495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Given similarity of gravity and buoyancy:</a:t>
            </a:r>
            <a:endParaRPr lang="en-US" sz="28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3794" y="5780617"/>
            <a:ext cx="412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What about fluid drag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F</a:t>
            </a:r>
            <a:r>
              <a:rPr lang="en-US" sz="2800" baseline="-25000" dirty="0" smtClean="0">
                <a:solidFill>
                  <a:srgbClr val="FF0000"/>
                </a:solidFill>
                <a:latin typeface="+mj-lt"/>
              </a:rPr>
              <a:t>D</a:t>
            </a:r>
            <a:r>
              <a:rPr lang="en-US" sz="2800" dirty="0" smtClean="0">
                <a:latin typeface="+mj-lt"/>
              </a:rPr>
              <a:t>?</a:t>
            </a:r>
            <a:endParaRPr lang="en-US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3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7"/>
    </mc:Choice>
    <mc:Fallback xmlns="">
      <p:transition spd="slow" advTm="4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0" grpId="0"/>
      <p:bldP spid="32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9.8|12.2|1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6.3|23.1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5.8|1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778</Words>
  <Application>Microsoft Office PowerPoint</Application>
  <PresentationFormat>Widescreen</PresentationFormat>
  <Paragraphs>106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Clapham</dc:creator>
  <cp:lastModifiedBy>Matthew Clapham</cp:lastModifiedBy>
  <cp:revision>27</cp:revision>
  <dcterms:created xsi:type="dcterms:W3CDTF">2015-04-19T14:33:20Z</dcterms:created>
  <dcterms:modified xsi:type="dcterms:W3CDTF">2015-09-11T00:29:27Z</dcterms:modified>
</cp:coreProperties>
</file>