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5" r:id="rId3"/>
    <p:sldId id="264" r:id="rId4"/>
    <p:sldId id="26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A4B23-DA8E-48B5-96AA-0C66A124F501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E8BA9-0D72-44E9-8850-AE147A3DE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9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8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8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0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0ED28-9940-4E55-B81B-351A14EB74F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88" y="228600"/>
            <a:ext cx="10936224" cy="1143000"/>
          </a:xfrm>
        </p:spPr>
        <p:txBody>
          <a:bodyPr anchor="ctr">
            <a:noAutofit/>
          </a:bodyPr>
          <a:lstStyle/>
          <a:p>
            <a:r>
              <a:rPr lang="en-US" sz="4400" dirty="0" err="1" smtClean="0"/>
              <a:t>Parasequences</a:t>
            </a:r>
            <a:r>
              <a:rPr lang="en-US" sz="4400" dirty="0" smtClean="0"/>
              <a:t> and the Sequence Boundary</a:t>
            </a:r>
            <a:endParaRPr lang="en-US" sz="4400" dirty="0"/>
          </a:p>
        </p:txBody>
      </p:sp>
      <p:pic>
        <p:nvPicPr>
          <p:cNvPr id="4" name="Picture 3" descr="type1Shelf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592" y="1577691"/>
            <a:ext cx="9576816" cy="49846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3"/>
    </mc:Choice>
    <mc:Fallback xmlns="">
      <p:transition spd="slow" advTm="3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 level and T-R curves.jpg"/>
          <p:cNvPicPr>
            <a:picLocks noChangeAspect="1"/>
          </p:cNvPicPr>
          <p:nvPr/>
        </p:nvPicPr>
        <p:blipFill rotWithShape="1">
          <a:blip r:embed="rId5" cstate="print"/>
          <a:srcRect l="1857" t="48907" r="1178" b="3950"/>
          <a:stretch/>
        </p:blipFill>
        <p:spPr>
          <a:xfrm>
            <a:off x="1383407" y="2233064"/>
            <a:ext cx="9425186" cy="2923851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4651347" y="3847763"/>
            <a:ext cx="207069" cy="2810578"/>
          </a:xfrm>
          <a:custGeom>
            <a:avLst/>
            <a:gdLst>
              <a:gd name="connsiteX0" fmla="*/ 239982 w 239982"/>
              <a:gd name="connsiteY0" fmla="*/ 1752600 h 1752600"/>
              <a:gd name="connsiteX1" fmla="*/ 119991 w 239982"/>
              <a:gd name="connsiteY1" fmla="*/ 1732602 h 1752600"/>
              <a:gd name="connsiteX2" fmla="*/ 119991 w 239982"/>
              <a:gd name="connsiteY2" fmla="*/ 896298 h 1752600"/>
              <a:gd name="connsiteX3" fmla="*/ 0 w 239982"/>
              <a:gd name="connsiteY3" fmla="*/ 876300 h 1752600"/>
              <a:gd name="connsiteX4" fmla="*/ 119991 w 239982"/>
              <a:gd name="connsiteY4" fmla="*/ 856302 h 1752600"/>
              <a:gd name="connsiteX5" fmla="*/ 119991 w 239982"/>
              <a:gd name="connsiteY5" fmla="*/ 19998 h 1752600"/>
              <a:gd name="connsiteX6" fmla="*/ 239982 w 239982"/>
              <a:gd name="connsiteY6" fmla="*/ 0 h 1752600"/>
              <a:gd name="connsiteX7" fmla="*/ 239982 w 239982"/>
              <a:gd name="connsiteY7" fmla="*/ 1752600 h 1752600"/>
              <a:gd name="connsiteX0" fmla="*/ 239982 w 239982"/>
              <a:gd name="connsiteY0" fmla="*/ 1752600 h 1752600"/>
              <a:gd name="connsiteX1" fmla="*/ 119991 w 239982"/>
              <a:gd name="connsiteY1" fmla="*/ 1732602 h 1752600"/>
              <a:gd name="connsiteX2" fmla="*/ 119991 w 239982"/>
              <a:gd name="connsiteY2" fmla="*/ 896298 h 1752600"/>
              <a:gd name="connsiteX3" fmla="*/ 0 w 239982"/>
              <a:gd name="connsiteY3" fmla="*/ 876300 h 1752600"/>
              <a:gd name="connsiteX4" fmla="*/ 119991 w 239982"/>
              <a:gd name="connsiteY4" fmla="*/ 856302 h 1752600"/>
              <a:gd name="connsiteX5" fmla="*/ 119991 w 239982"/>
              <a:gd name="connsiteY5" fmla="*/ 19998 h 1752600"/>
              <a:gd name="connsiteX6" fmla="*/ 239982 w 239982"/>
              <a:gd name="connsiteY6" fmla="*/ 0 h 1752600"/>
              <a:gd name="connsiteX0" fmla="*/ 239982 w 239982"/>
              <a:gd name="connsiteY0" fmla="*/ 1752600 h 1752600"/>
              <a:gd name="connsiteX1" fmla="*/ 119991 w 239982"/>
              <a:gd name="connsiteY1" fmla="*/ 1732602 h 1752600"/>
              <a:gd name="connsiteX2" fmla="*/ 119991 w 239982"/>
              <a:gd name="connsiteY2" fmla="*/ 896298 h 1752600"/>
              <a:gd name="connsiteX3" fmla="*/ 0 w 239982"/>
              <a:gd name="connsiteY3" fmla="*/ 876300 h 1752600"/>
              <a:gd name="connsiteX4" fmla="*/ 119991 w 239982"/>
              <a:gd name="connsiteY4" fmla="*/ 856302 h 1752600"/>
              <a:gd name="connsiteX5" fmla="*/ 119991 w 239982"/>
              <a:gd name="connsiteY5" fmla="*/ 19998 h 1752600"/>
              <a:gd name="connsiteX6" fmla="*/ 239982 w 239982"/>
              <a:gd name="connsiteY6" fmla="*/ 0 h 1752600"/>
              <a:gd name="connsiteX7" fmla="*/ 239982 w 239982"/>
              <a:gd name="connsiteY7" fmla="*/ 1752600 h 1752600"/>
              <a:gd name="connsiteX0" fmla="*/ 239982 w 239982"/>
              <a:gd name="connsiteY0" fmla="*/ 1752600 h 1752600"/>
              <a:gd name="connsiteX1" fmla="*/ 119991 w 239982"/>
              <a:gd name="connsiteY1" fmla="*/ 1732602 h 1752600"/>
              <a:gd name="connsiteX2" fmla="*/ 119991 w 239982"/>
              <a:gd name="connsiteY2" fmla="*/ 896298 h 1752600"/>
              <a:gd name="connsiteX3" fmla="*/ 119991 w 239982"/>
              <a:gd name="connsiteY3" fmla="*/ 856302 h 1752600"/>
              <a:gd name="connsiteX4" fmla="*/ 119991 w 239982"/>
              <a:gd name="connsiteY4" fmla="*/ 19998 h 1752600"/>
              <a:gd name="connsiteX5" fmla="*/ 239982 w 239982"/>
              <a:gd name="connsiteY5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982" h="1752600" stroke="0" extrusionOk="0">
                <a:moveTo>
                  <a:pt x="239982" y="1752600"/>
                </a:moveTo>
                <a:cubicBezTo>
                  <a:pt x="173713" y="1752600"/>
                  <a:pt x="119991" y="1743647"/>
                  <a:pt x="119991" y="1732602"/>
                </a:cubicBezTo>
                <a:lnTo>
                  <a:pt x="119991" y="896298"/>
                </a:lnTo>
                <a:cubicBezTo>
                  <a:pt x="119991" y="885253"/>
                  <a:pt x="66269" y="876300"/>
                  <a:pt x="0" y="876300"/>
                </a:cubicBezTo>
                <a:cubicBezTo>
                  <a:pt x="66269" y="876300"/>
                  <a:pt x="119991" y="867347"/>
                  <a:pt x="119991" y="856302"/>
                </a:cubicBezTo>
                <a:lnTo>
                  <a:pt x="119991" y="19998"/>
                </a:lnTo>
                <a:cubicBezTo>
                  <a:pt x="119991" y="8953"/>
                  <a:pt x="173713" y="0"/>
                  <a:pt x="239982" y="0"/>
                </a:cubicBezTo>
                <a:lnTo>
                  <a:pt x="239982" y="1752600"/>
                </a:lnTo>
                <a:close/>
              </a:path>
              <a:path w="239982" h="1752600" fill="none">
                <a:moveTo>
                  <a:pt x="239982" y="1752600"/>
                </a:moveTo>
                <a:cubicBezTo>
                  <a:pt x="173713" y="1752600"/>
                  <a:pt x="119991" y="1743647"/>
                  <a:pt x="119991" y="1732602"/>
                </a:cubicBezTo>
                <a:lnTo>
                  <a:pt x="119991" y="896298"/>
                </a:lnTo>
                <a:lnTo>
                  <a:pt x="119991" y="856302"/>
                </a:lnTo>
                <a:lnTo>
                  <a:pt x="119991" y="19998"/>
                </a:lnTo>
                <a:cubicBezTo>
                  <a:pt x="119991" y="8953"/>
                  <a:pt x="173713" y="0"/>
                  <a:pt x="239982" y="0"/>
                </a:cubicBezTo>
              </a:path>
            </a:pathLst>
          </a:cu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12708" y="5243540"/>
            <a:ext cx="348434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Subaerial Unconformity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Regressive Surface of Marine Erosion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4698" y="1732552"/>
            <a:ext cx="64008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3387" y="1732552"/>
            <a:ext cx="2856782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FSST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6160170" y="1732552"/>
            <a:ext cx="65451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14686" y="1732552"/>
            <a:ext cx="163437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1798" y="1732552"/>
            <a:ext cx="952899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49055" y="1732552"/>
            <a:ext cx="598691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47746" y="1742180"/>
            <a:ext cx="142454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FSST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29768" y="305601"/>
            <a:ext cx="11332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Recognition of all systems tracts is only possible if normal and forced regression can be separated – requires identification of surfaces (SU or RSME)</a:t>
            </a:r>
            <a:endParaRPr lang="en-US" sz="2800" dirty="0">
              <a:latin typeface="+mj-lt"/>
            </a:endParaRP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7"/>
    </mc:Choice>
    <mc:Fallback xmlns="">
      <p:transition spd="slow" advTm="5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Problem: how to subdivide systems tracts in offshore shelf settings when subaerial unconformity or RSME are absent?</a:t>
            </a:r>
            <a:endParaRPr lang="en-US" sz="2800" dirty="0">
              <a:latin typeface="+mj-lt"/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46783" y="1655062"/>
            <a:ext cx="11858821" cy="4846320"/>
            <a:chOff x="589546" y="1655063"/>
            <a:chExt cx="11201400" cy="4577653"/>
          </a:xfrm>
        </p:grpSpPr>
        <p:pic>
          <p:nvPicPr>
            <p:cNvPr id="1026" name="Picture 2" descr="https://s3.amazonaws.com/storage.filemobile.com/storage/8625545/155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32" r="22937"/>
            <a:stretch/>
          </p:blipFill>
          <p:spPr bwMode="auto">
            <a:xfrm>
              <a:off x="589546" y="1655064"/>
              <a:ext cx="7516368" cy="4577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6" r="38032" b="46501"/>
            <a:stretch/>
          </p:blipFill>
          <p:spPr>
            <a:xfrm>
              <a:off x="8311146" y="1655063"/>
              <a:ext cx="3479800" cy="4559691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flipV="1">
              <a:off x="10607038" y="4976261"/>
              <a:ext cx="0" cy="73152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0769063" y="3715352"/>
              <a:ext cx="1606" cy="126090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0961568" y="3176337"/>
              <a:ext cx="1607" cy="53901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1162092" y="2664596"/>
              <a:ext cx="1607" cy="53901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5696550" y="4451682"/>
              <a:ext cx="0" cy="54864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213682" y="3992015"/>
              <a:ext cx="3211" cy="60350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4596061" y="3736946"/>
              <a:ext cx="3211" cy="4572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872562" y="3475459"/>
              <a:ext cx="3211" cy="36576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0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16"/>
    </mc:Choice>
    <mc:Fallback xmlns="">
      <p:transition spd="slow" advTm="5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u="sng" dirty="0" err="1">
                <a:latin typeface="+mj-lt"/>
              </a:rPr>
              <a:t>Parasequence</a:t>
            </a:r>
            <a:r>
              <a:rPr lang="en-US" sz="2800" dirty="0">
                <a:latin typeface="+mj-lt"/>
              </a:rPr>
              <a:t>: relatively conformable </a:t>
            </a:r>
            <a:r>
              <a:rPr lang="en-US" sz="2800" dirty="0" smtClean="0">
                <a:latin typeface="+mj-lt"/>
              </a:rPr>
              <a:t>shallowing-upward succession </a:t>
            </a:r>
            <a:r>
              <a:rPr lang="en-US" sz="2800" dirty="0">
                <a:latin typeface="+mj-lt"/>
              </a:rPr>
              <a:t>of genetically related beds bounded by “flooding surfaces”</a:t>
            </a:r>
          </a:p>
        </p:txBody>
      </p:sp>
      <p:pic>
        <p:nvPicPr>
          <p:cNvPr id="4" name="Picture 3" descr="parasequen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" y="1182708"/>
            <a:ext cx="4184904" cy="558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624" y="3368392"/>
            <a:ext cx="71048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Problem: “flooding surface” can be many </a:t>
            </a:r>
            <a:r>
              <a:rPr lang="en-US" sz="2800" dirty="0" smtClean="0">
                <a:latin typeface="+mj-lt"/>
              </a:rPr>
              <a:t>things:</a:t>
            </a:r>
            <a:endParaRPr lang="en-US" sz="2800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Transgressive </a:t>
            </a:r>
            <a:r>
              <a:rPr lang="en-US" sz="2800" dirty="0" err="1" smtClean="0">
                <a:latin typeface="+mj-lt"/>
              </a:rPr>
              <a:t>ravinement</a:t>
            </a:r>
            <a:r>
              <a:rPr lang="en-US" sz="2800" dirty="0" smtClean="0">
                <a:latin typeface="+mj-lt"/>
              </a:rPr>
              <a:t> surface?</a:t>
            </a:r>
            <a:endParaRPr lang="en-US" sz="2800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Maximum regressive surface?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Within-trend flooding surface?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2624" y="1600201"/>
            <a:ext cx="6272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err="1">
                <a:latin typeface="+mj-lt"/>
              </a:rPr>
              <a:t>Parasequences</a:t>
            </a:r>
            <a:r>
              <a:rPr lang="en-US" sz="2800" dirty="0">
                <a:latin typeface="+mj-lt"/>
              </a:rPr>
              <a:t> best developed in coastal </a:t>
            </a:r>
            <a:r>
              <a:rPr lang="en-US" sz="2800" dirty="0" err="1">
                <a:latin typeface="+mj-lt"/>
              </a:rPr>
              <a:t>siliciclastics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(and in carbonates)</a:t>
            </a:r>
            <a:endParaRPr lang="en-US" sz="2800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8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05"/>
    </mc:Choice>
    <mc:Fallback xmlns="">
      <p:transition spd="slow" advTm="11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Earlier sequence stratigraphic terminology constructed systems tracts from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prograding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(or </a:t>
            </a:r>
            <a:r>
              <a:rPr lang="en-US" sz="2800" dirty="0" smtClean="0">
                <a:solidFill>
                  <a:srgbClr val="00B0F0"/>
                </a:solidFill>
                <a:latin typeface="+mj-lt"/>
              </a:rPr>
              <a:t>retrograding</a:t>
            </a:r>
            <a:r>
              <a:rPr lang="en-US" sz="2800" dirty="0" smtClean="0">
                <a:latin typeface="+mj-lt"/>
              </a:rPr>
              <a:t>) </a:t>
            </a:r>
            <a:r>
              <a:rPr lang="en-US" sz="2800" dirty="0" err="1" smtClean="0">
                <a:latin typeface="+mj-lt"/>
              </a:rPr>
              <a:t>parasequences</a:t>
            </a:r>
            <a:r>
              <a:rPr lang="en-US" sz="2800" dirty="0" smtClean="0">
                <a:latin typeface="+mj-lt"/>
              </a:rPr>
              <a:t> sets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 descr="type1Shelf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592" y="1577691"/>
            <a:ext cx="9576816" cy="49846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803904" y="2350008"/>
            <a:ext cx="1527048" cy="20116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081112" y="2762452"/>
            <a:ext cx="1472665" cy="308007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94"/>
    </mc:Choice>
    <mc:Fallback xmlns="">
      <p:transition spd="slow" advTm="35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134</Words>
  <Application>Microsoft Office PowerPoint</Application>
  <PresentationFormat>Widescreen</PresentationFormat>
  <Paragraphs>24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Parasequences and the Sequence Boundary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Stratigraphy</dc:title>
  <dc:creator>Matthew Clapham</dc:creator>
  <cp:lastModifiedBy>Matthew Clapham</cp:lastModifiedBy>
  <cp:revision>23</cp:revision>
  <dcterms:created xsi:type="dcterms:W3CDTF">2015-05-16T04:17:25Z</dcterms:created>
  <dcterms:modified xsi:type="dcterms:W3CDTF">2020-08-21T17:28:48Z</dcterms:modified>
</cp:coreProperties>
</file>