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58" r:id="rId5"/>
    <p:sldId id="259" r:id="rId6"/>
    <p:sldId id="270" r:id="rId7"/>
    <p:sldId id="268" r:id="rId8"/>
    <p:sldId id="269" r:id="rId9"/>
    <p:sldId id="260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D1CFD-D44D-4167-9FAB-705200E70C68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54599-923A-45F1-B838-C975F39C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5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23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Orthoconglomerate</a:t>
            </a:r>
            <a:r>
              <a:rPr lang="en-US" dirty="0" smtClean="0"/>
              <a:t> is another name for </a:t>
            </a:r>
            <a:r>
              <a:rPr lang="en-US" dirty="0" err="1" smtClean="0"/>
              <a:t>clast</a:t>
            </a:r>
            <a:r>
              <a:rPr lang="en-US" dirty="0" smtClean="0"/>
              <a:t>-supported conglomerate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53114-2344-407E-904B-5776553C28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74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9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ripple video linked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85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30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8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0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72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20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 bar is a predominantly emergent region of net sediment accumulation within the channel.  Architectural elements are large-scale building blocks of fluvial deposits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53114-2344-407E-904B-5776553C28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6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F6A5-C329-469D-8338-DE5C5EBF38F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D555-1E01-48F2-AC9E-AE4F1BE9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1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F6A5-C329-469D-8338-DE5C5EBF38F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D555-1E01-48F2-AC9E-AE4F1BE9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4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F6A5-C329-469D-8338-DE5C5EBF38F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D555-1E01-48F2-AC9E-AE4F1BE9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2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F6A5-C329-469D-8338-DE5C5EBF38F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D555-1E01-48F2-AC9E-AE4F1BE9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F6A5-C329-469D-8338-DE5C5EBF38F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D555-1E01-48F2-AC9E-AE4F1BE9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F6A5-C329-469D-8338-DE5C5EBF38F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D555-1E01-48F2-AC9E-AE4F1BE9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9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F6A5-C329-469D-8338-DE5C5EBF38F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D555-1E01-48F2-AC9E-AE4F1BE9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9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F6A5-C329-469D-8338-DE5C5EBF38F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D555-1E01-48F2-AC9E-AE4F1BE9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4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F6A5-C329-469D-8338-DE5C5EBF38F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D555-1E01-48F2-AC9E-AE4F1BE9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F6A5-C329-469D-8338-DE5C5EBF38F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D555-1E01-48F2-AC9E-AE4F1BE9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F6A5-C329-469D-8338-DE5C5EBF38F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D555-1E01-48F2-AC9E-AE4F1BE9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5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3F6A5-C329-469D-8338-DE5C5EBF38F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D555-1E01-48F2-AC9E-AE4F1BE9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7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urrent%20ripples.m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1427"/>
            <a:ext cx="9144000" cy="935037"/>
          </a:xfrm>
        </p:spPr>
        <p:txBody>
          <a:bodyPr anchor="ctr">
            <a:normAutofit/>
          </a:bodyPr>
          <a:lstStyle/>
          <a:p>
            <a:r>
              <a:rPr lang="en-US" sz="4400" dirty="0" smtClean="0"/>
              <a:t>Unidirectional Sedimentary Structures</a:t>
            </a:r>
            <a:endParaRPr lang="en-US" sz="4400" dirty="0"/>
          </a:p>
        </p:txBody>
      </p:sp>
      <p:pic>
        <p:nvPicPr>
          <p:cNvPr id="3" name="Picture 2" descr="Trough x-beds.JPG"/>
          <p:cNvPicPr>
            <a:picLocks noChangeAspect="1"/>
          </p:cNvPicPr>
          <p:nvPr/>
        </p:nvPicPr>
        <p:blipFill>
          <a:blip r:embed="rId2"/>
          <a:srcRect b="13395"/>
          <a:stretch>
            <a:fillRect/>
          </a:stretch>
        </p:blipFill>
        <p:spPr>
          <a:xfrm>
            <a:off x="1699260" y="2575420"/>
            <a:ext cx="8793480" cy="314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7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20"/>
    </mc:Choice>
    <mc:Fallback xmlns="">
      <p:transition spd="slow" advTm="307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9768" y="406736"/>
            <a:ext cx="1094536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+mj-lt"/>
              </a:rPr>
              <a:t>Bedforms</a:t>
            </a:r>
            <a:r>
              <a:rPr lang="en-US" sz="2800" dirty="0" smtClean="0">
                <a:latin typeface="+mj-lt"/>
              </a:rPr>
              <a:t> aren’t as well developed in coarse-grained rivers, but there can still be cross-stratification from downstream migration of gravel bars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Stratification is often fairly crude (bedding may be </a:t>
            </a:r>
            <a:r>
              <a:rPr lang="en-US" sz="2800" b="1" dirty="0" smtClean="0">
                <a:latin typeface="+mj-lt"/>
              </a:rPr>
              <a:t>massive</a:t>
            </a:r>
            <a:r>
              <a:rPr lang="en-US" sz="2800" dirty="0" smtClean="0">
                <a:latin typeface="+mj-lt"/>
              </a:rPr>
              <a:t>) but the pebbles may have a preferred orientation called </a:t>
            </a:r>
            <a:r>
              <a:rPr lang="en-US" sz="2800" b="1" dirty="0" smtClean="0">
                <a:latin typeface="+mj-lt"/>
              </a:rPr>
              <a:t>imbrication</a:t>
            </a:r>
            <a:endParaRPr lang="en-US" sz="28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2248" r="2500" b="4888"/>
          <a:stretch/>
        </p:blipFill>
        <p:spPr>
          <a:xfrm>
            <a:off x="2811746" y="2767584"/>
            <a:ext cx="6568508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13"/>
    </mc:Choice>
    <mc:Fallback xmlns="">
      <p:transition spd="slow" advTm="8731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5176" y="228601"/>
            <a:ext cx="113653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In </a:t>
            </a:r>
            <a:r>
              <a:rPr lang="en-US" sz="2800" dirty="0" err="1">
                <a:latin typeface="+mj-lt"/>
              </a:rPr>
              <a:t>bedload</a:t>
            </a:r>
            <a:r>
              <a:rPr lang="en-US" sz="2800" dirty="0">
                <a:latin typeface="+mj-lt"/>
              </a:rPr>
              <a:t> transport, it takes least energy to roll a </a:t>
            </a:r>
            <a:r>
              <a:rPr lang="en-US" sz="2800" dirty="0" smtClean="0">
                <a:latin typeface="+mj-lt"/>
              </a:rPr>
              <a:t>particle around </a:t>
            </a:r>
            <a:r>
              <a:rPr lang="en-US" sz="2800" dirty="0">
                <a:latin typeface="+mj-lt"/>
              </a:rPr>
              <a:t>its long axis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+mj-lt"/>
              </a:rPr>
              <a:t>End up with preferred imbricate fabric: </a:t>
            </a:r>
            <a:r>
              <a:rPr lang="en-US" sz="2800" dirty="0" smtClean="0">
                <a:latin typeface="+mj-lt"/>
              </a:rPr>
              <a:t>stacked together with long axis </a:t>
            </a:r>
            <a:r>
              <a:rPr lang="en-US" sz="2800" dirty="0">
                <a:latin typeface="+mj-lt"/>
              </a:rPr>
              <a:t>transverse to flow and </a:t>
            </a:r>
            <a:r>
              <a:rPr lang="en-US" sz="2800" dirty="0" smtClean="0">
                <a:latin typeface="+mj-lt"/>
              </a:rPr>
              <a:t>flat side inclined upstream</a:t>
            </a:r>
            <a:endParaRPr lang="en-US" sz="2800" dirty="0">
              <a:latin typeface="+mj-lt"/>
            </a:endParaRPr>
          </a:p>
        </p:txBody>
      </p:sp>
      <p:pic>
        <p:nvPicPr>
          <p:cNvPr id="8" name="Picture 7" descr="imbrication.jpg"/>
          <p:cNvPicPr>
            <a:picLocks noChangeAspect="1"/>
          </p:cNvPicPr>
          <p:nvPr/>
        </p:nvPicPr>
        <p:blipFill>
          <a:blip r:embed="rId3"/>
          <a:srcRect t="13598"/>
          <a:stretch>
            <a:fillRect/>
          </a:stretch>
        </p:blipFill>
        <p:spPr>
          <a:xfrm>
            <a:off x="2776993" y="2262571"/>
            <a:ext cx="6470374" cy="3946993"/>
          </a:xfrm>
          <a:prstGeom prst="rect">
            <a:avLst/>
          </a:prstGeom>
        </p:spPr>
      </p:pic>
      <p:pic>
        <p:nvPicPr>
          <p:cNvPr id="9" name="Picture 8" descr="Pebble fabric description.jpg"/>
          <p:cNvPicPr>
            <a:picLocks noChangeAspect="1"/>
          </p:cNvPicPr>
          <p:nvPr/>
        </p:nvPicPr>
        <p:blipFill rotWithShape="1">
          <a:blip r:embed="rId4"/>
          <a:srcRect t="2614" r="55356" b="45790"/>
          <a:stretch/>
        </p:blipFill>
        <p:spPr>
          <a:xfrm>
            <a:off x="71512" y="2391061"/>
            <a:ext cx="2635112" cy="2139696"/>
          </a:xfrm>
          <a:prstGeom prst="rect">
            <a:avLst/>
          </a:prstGeom>
        </p:spPr>
      </p:pic>
      <p:pic>
        <p:nvPicPr>
          <p:cNvPr id="10" name="Picture 9" descr="Pebble imbrication.jpg"/>
          <p:cNvPicPr>
            <a:picLocks noChangeAspect="1"/>
          </p:cNvPicPr>
          <p:nvPr/>
        </p:nvPicPr>
        <p:blipFill>
          <a:blip r:embed="rId5"/>
          <a:srcRect t="2717" r="65442" b="13587"/>
          <a:stretch>
            <a:fillRect/>
          </a:stretch>
        </p:blipFill>
        <p:spPr>
          <a:xfrm>
            <a:off x="9311640" y="2272189"/>
            <a:ext cx="2565100" cy="393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91"/>
    </mc:Choice>
    <mc:Fallback xmlns="">
      <p:transition spd="slow" advTm="8139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arm4.staticflickr.com/3165/2782429116_454fe2de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14" y="1865767"/>
            <a:ext cx="5564886" cy="417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rough x-beds.JPG"/>
          <p:cNvPicPr>
            <a:picLocks noChangeAspect="1"/>
          </p:cNvPicPr>
          <p:nvPr/>
        </p:nvPicPr>
        <p:blipFill>
          <a:blip r:embed="rId4"/>
          <a:srcRect b="13395"/>
          <a:stretch>
            <a:fillRect/>
          </a:stretch>
        </p:blipFill>
        <p:spPr>
          <a:xfrm>
            <a:off x="6989064" y="4810136"/>
            <a:ext cx="4953000" cy="1773545"/>
          </a:xfrm>
          <a:prstGeom prst="rect">
            <a:avLst/>
          </a:prstGeom>
        </p:spPr>
      </p:pic>
      <p:pic>
        <p:nvPicPr>
          <p:cNvPr id="17" name="Picture 16" descr="Meandering River.jpg"/>
          <p:cNvPicPr>
            <a:picLocks noChangeAspect="1"/>
          </p:cNvPicPr>
          <p:nvPr/>
        </p:nvPicPr>
        <p:blipFill>
          <a:blip r:embed="rId5"/>
          <a:srcRect l="16696" t="6682"/>
          <a:stretch>
            <a:fillRect/>
          </a:stretch>
        </p:blipFill>
        <p:spPr>
          <a:xfrm>
            <a:off x="401416" y="4451241"/>
            <a:ext cx="2286000" cy="1919470"/>
          </a:xfrm>
          <a:prstGeom prst="rect">
            <a:avLst/>
          </a:prstGeom>
        </p:spPr>
      </p:pic>
      <p:pic>
        <p:nvPicPr>
          <p:cNvPr id="18" name="Picture 17" descr="Braided river (Sunwapta river, Alberta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416" y="1865767"/>
            <a:ext cx="2286000" cy="1714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04419" y="3723366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928" y="201955"/>
            <a:ext cx="1129284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+mj-lt"/>
              </a:rPr>
              <a:t>Strategy:</a:t>
            </a:r>
            <a:endParaRPr lang="en-US" sz="2800" dirty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+mj-lt"/>
              </a:rPr>
              <a:t>Relate sedimentary characteristics of ancient deposits (grain size, </a:t>
            </a:r>
            <a:r>
              <a:rPr lang="en-US" sz="2800" dirty="0" smtClean="0">
                <a:latin typeface="+mj-lt"/>
              </a:rPr>
              <a:t>sedimentary </a:t>
            </a:r>
            <a:r>
              <a:rPr lang="en-US" sz="2800" dirty="0">
                <a:latin typeface="+mj-lt"/>
              </a:rPr>
              <a:t>structures, geometry) to features observed in modern rivers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846064" y="4069080"/>
            <a:ext cx="2057400" cy="1219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3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53"/>
    </mc:Choice>
    <mc:Fallback xmlns="">
      <p:transition spd="slow" advTm="4475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353" y="221271"/>
            <a:ext cx="1019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Bedforms</a:t>
            </a:r>
            <a:r>
              <a:rPr lang="en-US" sz="2800" dirty="0">
                <a:latin typeface="+mj-lt"/>
              </a:rPr>
              <a:t> during traction deposition from unidirectional flow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592051" y="672944"/>
            <a:ext cx="9007899" cy="6035040"/>
            <a:chOff x="1828800" y="1057954"/>
            <a:chExt cx="8458200" cy="5666756"/>
          </a:xfrm>
        </p:grpSpPr>
        <p:pic>
          <p:nvPicPr>
            <p:cNvPr id="5" name="Picture 4" descr="Bedform phase diagram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800" y="1057954"/>
              <a:ext cx="8458200" cy="566675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200400" y="5867400"/>
              <a:ext cx="990600" cy="2286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91000" y="5867400"/>
              <a:ext cx="990600" cy="22860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1600" y="5867400"/>
              <a:ext cx="876300" cy="2286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57900" y="5867400"/>
              <a:ext cx="990600" cy="228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48500" y="5867400"/>
              <a:ext cx="952501" cy="228600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1" y="5867400"/>
              <a:ext cx="990600" cy="22860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91600" y="5867400"/>
              <a:ext cx="1082367" cy="228600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30696" y="5812423"/>
              <a:ext cx="7300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V. Fine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18438" y="581242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Fine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97720" y="5812423"/>
              <a:ext cx="8867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Medium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77296" y="5812423"/>
              <a:ext cx="7518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Coarse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54909" y="5812423"/>
              <a:ext cx="9460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V. Coarse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74263" y="5812423"/>
              <a:ext cx="8440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Granule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56365" y="5812423"/>
              <a:ext cx="7528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Pebble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819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33"/>
    </mc:Choice>
    <mc:Fallback xmlns="">
      <p:transition spd="slow" advTm="4853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9184" y="304801"/>
            <a:ext cx="11064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+mj-lt"/>
              </a:rPr>
              <a:t>Bedforms</a:t>
            </a:r>
            <a:r>
              <a:rPr lang="en-US" sz="2800" dirty="0" smtClean="0">
                <a:latin typeface="+mj-lt"/>
              </a:rPr>
              <a:t> (ripples and dunes) migrate by erosion of the upstream </a:t>
            </a:r>
            <a:r>
              <a:rPr lang="en-US" sz="2800" dirty="0" err="1" smtClean="0">
                <a:latin typeface="+mj-lt"/>
              </a:rPr>
              <a:t>stoss</a:t>
            </a:r>
            <a:r>
              <a:rPr lang="en-US" sz="2800" dirty="0" smtClean="0">
                <a:latin typeface="+mj-lt"/>
              </a:rPr>
              <a:t> side and deposition of sediment on the downstream lee side</a:t>
            </a:r>
            <a:endParaRPr lang="en-US" sz="2800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71419" y="1586115"/>
            <a:ext cx="7779769" cy="3295710"/>
            <a:chOff x="2209801" y="1143000"/>
            <a:chExt cx="7779769" cy="3295710"/>
          </a:xfrm>
        </p:grpSpPr>
        <p:pic>
          <p:nvPicPr>
            <p:cNvPr id="9" name="Picture 8" descr="Ripple diagram.jpg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9801" y="1143000"/>
              <a:ext cx="7779769" cy="3036570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3186113" y="2790826"/>
              <a:ext cx="2157412" cy="519113"/>
            </a:xfrm>
            <a:custGeom>
              <a:avLst/>
              <a:gdLst>
                <a:gd name="connsiteX0" fmla="*/ 0 w 2157412"/>
                <a:gd name="connsiteY0" fmla="*/ 519113 h 519113"/>
                <a:gd name="connsiteX1" fmla="*/ 138112 w 2157412"/>
                <a:gd name="connsiteY1" fmla="*/ 471488 h 519113"/>
                <a:gd name="connsiteX2" fmla="*/ 304800 w 2157412"/>
                <a:gd name="connsiteY2" fmla="*/ 390525 h 519113"/>
                <a:gd name="connsiteX3" fmla="*/ 495300 w 2157412"/>
                <a:gd name="connsiteY3" fmla="*/ 314325 h 519113"/>
                <a:gd name="connsiteX4" fmla="*/ 719137 w 2157412"/>
                <a:gd name="connsiteY4" fmla="*/ 223838 h 519113"/>
                <a:gd name="connsiteX5" fmla="*/ 928687 w 2157412"/>
                <a:gd name="connsiteY5" fmla="*/ 152400 h 519113"/>
                <a:gd name="connsiteX6" fmla="*/ 1133475 w 2157412"/>
                <a:gd name="connsiteY6" fmla="*/ 95250 h 519113"/>
                <a:gd name="connsiteX7" fmla="*/ 1385887 w 2157412"/>
                <a:gd name="connsiteY7" fmla="*/ 47625 h 519113"/>
                <a:gd name="connsiteX8" fmla="*/ 1604962 w 2157412"/>
                <a:gd name="connsiteY8" fmla="*/ 14288 h 519113"/>
                <a:gd name="connsiteX9" fmla="*/ 1738312 w 2157412"/>
                <a:gd name="connsiteY9" fmla="*/ 4763 h 519113"/>
                <a:gd name="connsiteX10" fmla="*/ 1905000 w 2157412"/>
                <a:gd name="connsiteY10" fmla="*/ 0 h 519113"/>
                <a:gd name="connsiteX11" fmla="*/ 2062162 w 2157412"/>
                <a:gd name="connsiteY11" fmla="*/ 14288 h 519113"/>
                <a:gd name="connsiteX12" fmla="*/ 2157412 w 2157412"/>
                <a:gd name="connsiteY12" fmla="*/ 38100 h 51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7412" h="519113">
                  <a:moveTo>
                    <a:pt x="0" y="519113"/>
                  </a:moveTo>
                  <a:lnTo>
                    <a:pt x="138112" y="471488"/>
                  </a:lnTo>
                  <a:lnTo>
                    <a:pt x="304800" y="390525"/>
                  </a:lnTo>
                  <a:lnTo>
                    <a:pt x="495300" y="314325"/>
                  </a:lnTo>
                  <a:lnTo>
                    <a:pt x="719137" y="223838"/>
                  </a:lnTo>
                  <a:lnTo>
                    <a:pt x="928687" y="152400"/>
                  </a:lnTo>
                  <a:lnTo>
                    <a:pt x="1133475" y="95250"/>
                  </a:lnTo>
                  <a:lnTo>
                    <a:pt x="1385887" y="47625"/>
                  </a:lnTo>
                  <a:lnTo>
                    <a:pt x="1604962" y="14288"/>
                  </a:lnTo>
                  <a:lnTo>
                    <a:pt x="1738312" y="4763"/>
                  </a:lnTo>
                  <a:lnTo>
                    <a:pt x="1905000" y="0"/>
                  </a:lnTo>
                  <a:lnTo>
                    <a:pt x="2062162" y="14288"/>
                  </a:lnTo>
                  <a:lnTo>
                    <a:pt x="2157412" y="3810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353051" y="2828926"/>
              <a:ext cx="804863" cy="614363"/>
            </a:xfrm>
            <a:custGeom>
              <a:avLst/>
              <a:gdLst>
                <a:gd name="connsiteX0" fmla="*/ 0 w 804863"/>
                <a:gd name="connsiteY0" fmla="*/ 0 h 614363"/>
                <a:gd name="connsiteX1" fmla="*/ 109538 w 804863"/>
                <a:gd name="connsiteY1" fmla="*/ 161925 h 614363"/>
                <a:gd name="connsiteX2" fmla="*/ 228600 w 804863"/>
                <a:gd name="connsiteY2" fmla="*/ 328613 h 614363"/>
                <a:gd name="connsiteX3" fmla="*/ 290513 w 804863"/>
                <a:gd name="connsiteY3" fmla="*/ 409575 h 614363"/>
                <a:gd name="connsiteX4" fmla="*/ 352425 w 804863"/>
                <a:gd name="connsiteY4" fmla="*/ 457200 h 614363"/>
                <a:gd name="connsiteX5" fmla="*/ 433388 w 804863"/>
                <a:gd name="connsiteY5" fmla="*/ 519113 h 614363"/>
                <a:gd name="connsiteX6" fmla="*/ 538163 w 804863"/>
                <a:gd name="connsiteY6" fmla="*/ 561975 h 614363"/>
                <a:gd name="connsiteX7" fmla="*/ 647700 w 804863"/>
                <a:gd name="connsiteY7" fmla="*/ 595313 h 614363"/>
                <a:gd name="connsiteX8" fmla="*/ 733425 w 804863"/>
                <a:gd name="connsiteY8" fmla="*/ 609600 h 614363"/>
                <a:gd name="connsiteX9" fmla="*/ 804863 w 804863"/>
                <a:gd name="connsiteY9" fmla="*/ 614363 h 614363"/>
                <a:gd name="connsiteX0" fmla="*/ 0 w 804863"/>
                <a:gd name="connsiteY0" fmla="*/ 0 h 614363"/>
                <a:gd name="connsiteX1" fmla="*/ 109538 w 804863"/>
                <a:gd name="connsiteY1" fmla="*/ 161925 h 614363"/>
                <a:gd name="connsiteX2" fmla="*/ 228600 w 804863"/>
                <a:gd name="connsiteY2" fmla="*/ 328613 h 614363"/>
                <a:gd name="connsiteX3" fmla="*/ 290513 w 804863"/>
                <a:gd name="connsiteY3" fmla="*/ 409575 h 614363"/>
                <a:gd name="connsiteX4" fmla="*/ 352425 w 804863"/>
                <a:gd name="connsiteY4" fmla="*/ 457200 h 614363"/>
                <a:gd name="connsiteX5" fmla="*/ 433388 w 804863"/>
                <a:gd name="connsiteY5" fmla="*/ 519113 h 614363"/>
                <a:gd name="connsiteX6" fmla="*/ 538163 w 804863"/>
                <a:gd name="connsiteY6" fmla="*/ 561975 h 614363"/>
                <a:gd name="connsiteX7" fmla="*/ 647700 w 804863"/>
                <a:gd name="connsiteY7" fmla="*/ 595313 h 614363"/>
                <a:gd name="connsiteX8" fmla="*/ 733425 w 804863"/>
                <a:gd name="connsiteY8" fmla="*/ 609600 h 614363"/>
                <a:gd name="connsiteX9" fmla="*/ 804863 w 804863"/>
                <a:gd name="connsiteY9" fmla="*/ 614363 h 614363"/>
                <a:gd name="connsiteX0" fmla="*/ 0 w 804863"/>
                <a:gd name="connsiteY0" fmla="*/ 0 h 614363"/>
                <a:gd name="connsiteX1" fmla="*/ 109538 w 804863"/>
                <a:gd name="connsiteY1" fmla="*/ 161925 h 614363"/>
                <a:gd name="connsiteX2" fmla="*/ 228600 w 804863"/>
                <a:gd name="connsiteY2" fmla="*/ 328613 h 614363"/>
                <a:gd name="connsiteX3" fmla="*/ 290513 w 804863"/>
                <a:gd name="connsiteY3" fmla="*/ 409575 h 614363"/>
                <a:gd name="connsiteX4" fmla="*/ 352425 w 804863"/>
                <a:gd name="connsiteY4" fmla="*/ 457200 h 614363"/>
                <a:gd name="connsiteX5" fmla="*/ 433388 w 804863"/>
                <a:gd name="connsiteY5" fmla="*/ 519113 h 614363"/>
                <a:gd name="connsiteX6" fmla="*/ 538163 w 804863"/>
                <a:gd name="connsiteY6" fmla="*/ 561975 h 614363"/>
                <a:gd name="connsiteX7" fmla="*/ 647700 w 804863"/>
                <a:gd name="connsiteY7" fmla="*/ 595313 h 614363"/>
                <a:gd name="connsiteX8" fmla="*/ 733425 w 804863"/>
                <a:gd name="connsiteY8" fmla="*/ 609600 h 614363"/>
                <a:gd name="connsiteX9" fmla="*/ 804863 w 804863"/>
                <a:gd name="connsiteY9" fmla="*/ 614363 h 614363"/>
                <a:gd name="connsiteX0" fmla="*/ 0 w 804863"/>
                <a:gd name="connsiteY0" fmla="*/ 0 h 614363"/>
                <a:gd name="connsiteX1" fmla="*/ 109538 w 804863"/>
                <a:gd name="connsiteY1" fmla="*/ 161925 h 614363"/>
                <a:gd name="connsiteX2" fmla="*/ 228600 w 804863"/>
                <a:gd name="connsiteY2" fmla="*/ 328613 h 614363"/>
                <a:gd name="connsiteX3" fmla="*/ 290513 w 804863"/>
                <a:gd name="connsiteY3" fmla="*/ 409575 h 614363"/>
                <a:gd name="connsiteX4" fmla="*/ 352425 w 804863"/>
                <a:gd name="connsiteY4" fmla="*/ 457200 h 614363"/>
                <a:gd name="connsiteX5" fmla="*/ 433388 w 804863"/>
                <a:gd name="connsiteY5" fmla="*/ 519113 h 614363"/>
                <a:gd name="connsiteX6" fmla="*/ 538163 w 804863"/>
                <a:gd name="connsiteY6" fmla="*/ 561975 h 614363"/>
                <a:gd name="connsiteX7" fmla="*/ 647700 w 804863"/>
                <a:gd name="connsiteY7" fmla="*/ 595313 h 614363"/>
                <a:gd name="connsiteX8" fmla="*/ 733425 w 804863"/>
                <a:gd name="connsiteY8" fmla="*/ 609600 h 614363"/>
                <a:gd name="connsiteX9" fmla="*/ 804863 w 804863"/>
                <a:gd name="connsiteY9" fmla="*/ 614363 h 61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863" h="614363">
                  <a:moveTo>
                    <a:pt x="0" y="0"/>
                  </a:moveTo>
                  <a:lnTo>
                    <a:pt x="109538" y="161925"/>
                  </a:lnTo>
                  <a:cubicBezTo>
                    <a:pt x="147638" y="216694"/>
                    <a:pt x="198438" y="287338"/>
                    <a:pt x="228600" y="328613"/>
                  </a:cubicBezTo>
                  <a:cubicBezTo>
                    <a:pt x="258762" y="369888"/>
                    <a:pt x="269875" y="388144"/>
                    <a:pt x="290513" y="409575"/>
                  </a:cubicBezTo>
                  <a:cubicBezTo>
                    <a:pt x="311151" y="431006"/>
                    <a:pt x="328613" y="438944"/>
                    <a:pt x="352425" y="457200"/>
                  </a:cubicBezTo>
                  <a:cubicBezTo>
                    <a:pt x="376237" y="475456"/>
                    <a:pt x="402432" y="501651"/>
                    <a:pt x="433388" y="519113"/>
                  </a:cubicBezTo>
                  <a:lnTo>
                    <a:pt x="538163" y="561975"/>
                  </a:lnTo>
                  <a:lnTo>
                    <a:pt x="647700" y="595313"/>
                  </a:lnTo>
                  <a:lnTo>
                    <a:pt x="733425" y="609600"/>
                  </a:lnTo>
                  <a:lnTo>
                    <a:pt x="804863" y="614363"/>
                  </a:lnTo>
                </a:path>
              </a:pathLst>
            </a:cu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17178" y="4038600"/>
              <a:ext cx="9596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Erosion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05400" y="4038600"/>
              <a:ext cx="1343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Deposition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29184" y="5218177"/>
            <a:ext cx="11064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+mj-lt"/>
              </a:rPr>
              <a:t>Grains move up crest as </a:t>
            </a:r>
            <a:r>
              <a:rPr lang="en-US" sz="2800" dirty="0" err="1" smtClean="0">
                <a:latin typeface="+mj-lt"/>
              </a:rPr>
              <a:t>bedload</a:t>
            </a:r>
            <a:r>
              <a:rPr lang="en-US" sz="2800" dirty="0" smtClean="0">
                <a:latin typeface="+mj-lt"/>
              </a:rPr>
              <a:t>, then avalanche down lee side, generating inclined layering called </a:t>
            </a:r>
            <a:r>
              <a:rPr lang="en-US" sz="2800" b="1" dirty="0" smtClean="0">
                <a:latin typeface="+mj-lt"/>
              </a:rPr>
              <a:t>cross-stratification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446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794"/>
    </mc:Choice>
    <mc:Fallback xmlns="">
      <p:transition spd="slow" advTm="12579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2648" y="326661"/>
            <a:ext cx="1102766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For </a:t>
            </a:r>
            <a:r>
              <a:rPr lang="en-US" sz="2800" dirty="0" err="1" smtClean="0">
                <a:latin typeface="+mj-lt"/>
              </a:rPr>
              <a:t>bedforms</a:t>
            </a:r>
            <a:r>
              <a:rPr lang="en-US" sz="2800" dirty="0" smtClean="0">
                <a:latin typeface="+mj-lt"/>
              </a:rPr>
              <a:t> with straight crests (“two-dimensional” or “2-D”):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If </a:t>
            </a:r>
            <a:r>
              <a:rPr lang="en-US" sz="2800" dirty="0">
                <a:latin typeface="+mj-lt"/>
              </a:rPr>
              <a:t>sediment supply is </a:t>
            </a:r>
            <a:r>
              <a:rPr lang="en-US" sz="2800" dirty="0" smtClean="0">
                <a:latin typeface="+mj-lt"/>
              </a:rPr>
              <a:t>sufficient and there is net deposition, </a:t>
            </a:r>
            <a:r>
              <a:rPr lang="en-US" sz="2800" dirty="0">
                <a:latin typeface="+mj-lt"/>
              </a:rPr>
              <a:t>some aggradation will occur and </a:t>
            </a:r>
            <a:r>
              <a:rPr lang="en-US" sz="2800" b="1" u="sng" dirty="0">
                <a:latin typeface="+mj-lt"/>
              </a:rPr>
              <a:t>planar cross-stratification </a:t>
            </a:r>
            <a:r>
              <a:rPr lang="en-US" sz="2800" dirty="0">
                <a:latin typeface="+mj-lt"/>
              </a:rPr>
              <a:t>will be preserved</a:t>
            </a:r>
          </a:p>
        </p:txBody>
      </p:sp>
      <p:pic>
        <p:nvPicPr>
          <p:cNvPr id="6" name="Picture 5" descr="PlanarXstrat.jpg"/>
          <p:cNvPicPr>
            <a:picLocks noChangeAspect="1"/>
          </p:cNvPicPr>
          <p:nvPr/>
        </p:nvPicPr>
        <p:blipFill rotWithShape="1">
          <a:blip r:embed="rId3"/>
          <a:srcRect t="7289"/>
          <a:stretch/>
        </p:blipFill>
        <p:spPr>
          <a:xfrm>
            <a:off x="1022721" y="2148840"/>
            <a:ext cx="10146559" cy="46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48"/>
    </mc:Choice>
    <mc:Fallback xmlns="">
      <p:transition spd="slow" advTm="6274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0624" y="328864"/>
            <a:ext cx="11384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Because cross-stratification preserves the lee (downstream) side of a </a:t>
            </a:r>
            <a:r>
              <a:rPr lang="en-US" sz="2800" dirty="0" err="1" smtClean="0">
                <a:latin typeface="+mj-lt"/>
              </a:rPr>
              <a:t>bedform</a:t>
            </a:r>
            <a:r>
              <a:rPr lang="en-US" sz="2800" dirty="0" smtClean="0">
                <a:latin typeface="+mj-lt"/>
              </a:rPr>
              <a:t>, it can be used as a </a:t>
            </a:r>
            <a:r>
              <a:rPr lang="en-US" sz="2800" b="1" dirty="0" err="1" smtClean="0">
                <a:latin typeface="+mj-lt"/>
              </a:rPr>
              <a:t>paleocurrent</a:t>
            </a:r>
            <a:r>
              <a:rPr lang="en-US" sz="2800" b="1" dirty="0" smtClean="0">
                <a:latin typeface="+mj-lt"/>
              </a:rPr>
              <a:t> indicator</a:t>
            </a:r>
            <a:endParaRPr lang="en-US" sz="28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4" b="-178"/>
          <a:stretch/>
        </p:blipFill>
        <p:spPr>
          <a:xfrm>
            <a:off x="1561699" y="1583061"/>
            <a:ext cx="9068602" cy="499741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127625" y="3225800"/>
            <a:ext cx="20002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51080" y="2552535"/>
            <a:ext cx="2644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Current direction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107934" y="2814145"/>
            <a:ext cx="1145405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4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59"/>
    </mc:Choice>
    <mc:Fallback xmlns="">
      <p:transition spd="slow" advTm="5445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2578" y="3708416"/>
            <a:ext cx="55900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If the rate </a:t>
            </a:r>
            <a:r>
              <a:rPr lang="en-US" sz="2800" dirty="0">
                <a:latin typeface="+mj-lt"/>
              </a:rPr>
              <a:t>of deposition exceeds the </a:t>
            </a:r>
            <a:r>
              <a:rPr lang="en-US" sz="2800" dirty="0" smtClean="0">
                <a:latin typeface="+mj-lt"/>
              </a:rPr>
              <a:t>depth of </a:t>
            </a:r>
            <a:r>
              <a:rPr lang="en-US" sz="2800" dirty="0">
                <a:latin typeface="+mj-lt"/>
              </a:rPr>
              <a:t>erosion by </a:t>
            </a:r>
            <a:r>
              <a:rPr lang="en-US" sz="2800" dirty="0" smtClean="0">
                <a:latin typeface="+mj-lt"/>
              </a:rPr>
              <a:t>later </a:t>
            </a:r>
            <a:r>
              <a:rPr lang="en-US" sz="2800" dirty="0" err="1" smtClean="0">
                <a:latin typeface="+mj-lt"/>
              </a:rPr>
              <a:t>bedforms</a:t>
            </a:r>
            <a:r>
              <a:rPr lang="en-US" sz="2800" dirty="0" smtClean="0">
                <a:latin typeface="+mj-lt"/>
              </a:rPr>
              <a:t>, ripples </a:t>
            </a:r>
            <a:r>
              <a:rPr lang="en-US" sz="2800" dirty="0">
                <a:latin typeface="+mj-lt"/>
              </a:rPr>
              <a:t>“climb” on </a:t>
            </a:r>
            <a:r>
              <a:rPr lang="en-US" sz="2800" dirty="0" smtClean="0">
                <a:latin typeface="+mj-lt"/>
              </a:rPr>
              <a:t>earlier generations</a:t>
            </a:r>
            <a:endParaRPr lang="en-US" sz="2800" dirty="0">
              <a:latin typeface="+mj-lt"/>
            </a:endParaRPr>
          </a:p>
          <a:p>
            <a:pPr>
              <a:spcBef>
                <a:spcPts val="3600"/>
              </a:spcBef>
            </a:pPr>
            <a:r>
              <a:rPr lang="en-US" sz="2800" dirty="0">
                <a:latin typeface="+mj-lt"/>
              </a:rPr>
              <a:t>Most often </a:t>
            </a:r>
            <a:r>
              <a:rPr lang="en-US" sz="2800" dirty="0" smtClean="0">
                <a:latin typeface="+mj-lt"/>
              </a:rPr>
              <a:t>in </a:t>
            </a:r>
            <a:r>
              <a:rPr lang="en-US" sz="2800" dirty="0">
                <a:latin typeface="+mj-lt"/>
              </a:rPr>
              <a:t>decelerating flow when </a:t>
            </a:r>
            <a:r>
              <a:rPr lang="en-US" sz="2800" dirty="0" smtClean="0">
                <a:latin typeface="+mj-lt"/>
              </a:rPr>
              <a:t>sediment deposited </a:t>
            </a:r>
            <a:r>
              <a:rPr lang="en-US" sz="2800" dirty="0">
                <a:latin typeface="+mj-lt"/>
              </a:rPr>
              <a:t>from suspension</a:t>
            </a:r>
          </a:p>
        </p:txBody>
      </p:sp>
      <p:pic>
        <p:nvPicPr>
          <p:cNvPr id="10" name="Picture 9" descr="Climbing ripple diagram.jpe"/>
          <p:cNvPicPr>
            <a:picLocks noChangeAspect="1"/>
          </p:cNvPicPr>
          <p:nvPr/>
        </p:nvPicPr>
        <p:blipFill rotWithShape="1">
          <a:blip r:embed="rId4"/>
          <a:srcRect t="66533"/>
          <a:stretch/>
        </p:blipFill>
        <p:spPr>
          <a:xfrm>
            <a:off x="5740898" y="3501868"/>
            <a:ext cx="6385620" cy="3145820"/>
          </a:xfrm>
          <a:prstGeom prst="rect">
            <a:avLst/>
          </a:prstGeom>
        </p:spPr>
      </p:pic>
      <p:pic>
        <p:nvPicPr>
          <p:cNvPr id="4" name="Picture 3" descr="Climbing ripple diagram.jpe"/>
          <p:cNvPicPr>
            <a:picLocks noChangeAspect="1"/>
          </p:cNvPicPr>
          <p:nvPr/>
        </p:nvPicPr>
        <p:blipFill rotWithShape="1">
          <a:blip r:embed="rId4"/>
          <a:srcRect b="66622"/>
          <a:stretch/>
        </p:blipFill>
        <p:spPr>
          <a:xfrm>
            <a:off x="5740959" y="209697"/>
            <a:ext cx="6383985" cy="31366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578" y="340376"/>
            <a:ext cx="5590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Typically, the tops of </a:t>
            </a:r>
            <a:r>
              <a:rPr lang="en-US" sz="2800" dirty="0" err="1" smtClean="0">
                <a:latin typeface="+mj-lt"/>
              </a:rPr>
              <a:t>bedforms</a:t>
            </a:r>
            <a:r>
              <a:rPr lang="en-US" sz="2800" dirty="0" smtClean="0">
                <a:latin typeface="+mj-lt"/>
              </a:rPr>
              <a:t> are eroded by later flow, leaving only the bottom (or “toe”) of the cross-stratification </a:t>
            </a:r>
            <a:r>
              <a:rPr lang="en-US" sz="2800" dirty="0" err="1" smtClean="0">
                <a:latin typeface="+mj-lt"/>
              </a:rPr>
              <a:t>foresets</a:t>
            </a:r>
            <a:endParaRPr lang="en-US" sz="2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6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34"/>
    </mc:Choice>
    <mc:Fallback xmlns="">
      <p:transition spd="slow" advTm="72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imbing ripples, Yakataga Fm, Alaska.jpg"/>
          <p:cNvPicPr>
            <a:picLocks noChangeAspect="1"/>
          </p:cNvPicPr>
          <p:nvPr/>
        </p:nvPicPr>
        <p:blipFill>
          <a:blip r:embed="rId3"/>
          <a:srcRect t="3376" b="2532"/>
          <a:stretch>
            <a:fillRect/>
          </a:stretch>
        </p:blipFill>
        <p:spPr>
          <a:xfrm>
            <a:off x="1376413" y="718593"/>
            <a:ext cx="9548261" cy="5987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1918" y="6260068"/>
            <a:ext cx="3319883" cy="369332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Yakataga</a:t>
            </a:r>
            <a:r>
              <a:rPr lang="en-US" dirty="0"/>
              <a:t> Fm (Pleistocene), Alaska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60600" y="195373"/>
            <a:ext cx="3979886" cy="523220"/>
            <a:chOff x="1905000" y="376536"/>
            <a:chExt cx="3979886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1905000" y="376536"/>
              <a:ext cx="26448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Current direction</a:t>
              </a:r>
              <a:endParaRPr lang="en-US" sz="2800" dirty="0">
                <a:latin typeface="+mj-lt"/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4549862" y="654036"/>
              <a:ext cx="133502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34541" y="211263"/>
            <a:ext cx="2644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Climbing ripples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122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25"/>
    </mc:Choice>
    <mc:Fallback xmlns="">
      <p:transition spd="slow" advTm="3542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2336" y="228601"/>
            <a:ext cx="11320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Migration of three-dimensional </a:t>
            </a:r>
            <a:r>
              <a:rPr lang="en-US" sz="2800" dirty="0" err="1" smtClean="0">
                <a:latin typeface="+mj-lt"/>
              </a:rPr>
              <a:t>bedforms</a:t>
            </a:r>
            <a:r>
              <a:rPr lang="en-US" sz="2800" dirty="0" smtClean="0">
                <a:latin typeface="+mj-lt"/>
              </a:rPr>
              <a:t> (crests not straight; e.g. sinuous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linguoid</a:t>
            </a:r>
            <a:r>
              <a:rPr lang="en-US" sz="2800" dirty="0">
                <a:latin typeface="+mj-lt"/>
              </a:rPr>
              <a:t>, etc.) produces </a:t>
            </a:r>
            <a:r>
              <a:rPr lang="en-US" sz="2800" b="1" u="sng" dirty="0">
                <a:latin typeface="+mj-lt"/>
              </a:rPr>
              <a:t>trough cross-stratification</a:t>
            </a:r>
          </a:p>
        </p:txBody>
      </p:sp>
      <p:pic>
        <p:nvPicPr>
          <p:cNvPr id="10" name="Picture 9" descr="TroughXStrat3.jpg"/>
          <p:cNvPicPr>
            <a:picLocks noChangeAspect="1"/>
          </p:cNvPicPr>
          <p:nvPr/>
        </p:nvPicPr>
        <p:blipFill>
          <a:blip r:embed="rId3"/>
          <a:srcRect t="9730"/>
          <a:stretch>
            <a:fillRect/>
          </a:stretch>
        </p:blipFill>
        <p:spPr>
          <a:xfrm>
            <a:off x="417865" y="2825496"/>
            <a:ext cx="11356271" cy="3721608"/>
          </a:xfrm>
          <a:prstGeom prst="rect">
            <a:avLst/>
          </a:prstGeom>
        </p:spPr>
      </p:pic>
      <p:pic>
        <p:nvPicPr>
          <p:cNvPr id="4" name="Picture 3" descr="Ripple plan 3D.jpg"/>
          <p:cNvPicPr>
            <a:picLocks noChangeAspect="1"/>
          </p:cNvPicPr>
          <p:nvPr/>
        </p:nvPicPr>
        <p:blipFill rotWithShape="1">
          <a:blip r:embed="rId4"/>
          <a:srcRect l="10008" t="60174" r="8425"/>
          <a:stretch/>
        </p:blipFill>
        <p:spPr>
          <a:xfrm>
            <a:off x="2572308" y="1318302"/>
            <a:ext cx="704738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7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76"/>
    </mc:Choice>
    <mc:Fallback xmlns="">
      <p:transition spd="slow" advTm="7977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353</Words>
  <Application>Microsoft Office PowerPoint</Application>
  <PresentationFormat>Widescreen</PresentationFormat>
  <Paragraphs>44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Unidirectional Sedimentary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Clapham</dc:creator>
  <cp:lastModifiedBy>Matthew Clapham</cp:lastModifiedBy>
  <cp:revision>28</cp:revision>
  <dcterms:created xsi:type="dcterms:W3CDTF">2015-04-01T22:42:43Z</dcterms:created>
  <dcterms:modified xsi:type="dcterms:W3CDTF">2015-09-11T00:17:51Z</dcterms:modified>
</cp:coreProperties>
</file>