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0" r:id="rId4"/>
    <p:sldId id="262" r:id="rId5"/>
    <p:sldId id="263" r:id="rId6"/>
    <p:sldId id="264" r:id="rId7"/>
    <p:sldId id="274" r:id="rId8"/>
    <p:sldId id="265" r:id="rId9"/>
    <p:sldId id="266" r:id="rId10"/>
    <p:sldId id="267" r:id="rId11"/>
    <p:sldId id="268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465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E06F3-0DBA-4E28-B580-62C1817EAEA0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3CFB8-495D-4F9D-8516-4F8680FE5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45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72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3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5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8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1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0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90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3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7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8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2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4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6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4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8024-F3A6-41FE-8E07-6B989F817A9C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37B8-851F-45A8-AE23-847CE2B9F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3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 b="21375"/>
          <a:stretch/>
        </p:blipFill>
        <p:spPr>
          <a:xfrm>
            <a:off x="1483807" y="3744"/>
            <a:ext cx="9224387" cy="685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1320" y="152401"/>
            <a:ext cx="3672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Reef Carbonates</a:t>
            </a:r>
          </a:p>
        </p:txBody>
      </p:sp>
    </p:spTree>
    <p:extLst>
      <p:ext uri="{BB962C8B-B14F-4D97-AF65-F5344CB8AC3E}">
        <p14:creationId xmlns:p14="http://schemas.microsoft.com/office/powerpoint/2010/main" val="28694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2"/>
    </mc:Choice>
    <mc:Fallback xmlns="">
      <p:transition spd="slow" advTm="261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5488" y="202276"/>
            <a:ext cx="5943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+mj-lt"/>
              </a:rPr>
              <a:t>Destructive processes</a:t>
            </a:r>
            <a:r>
              <a:rPr lang="en-US" sz="2800" dirty="0">
                <a:latin typeface="+mj-lt"/>
              </a:rPr>
              <a:t>:</a:t>
            </a:r>
            <a:endParaRPr lang="en-US" sz="2800" u="sng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Wave energy (especially storms and hurricanes)</a:t>
            </a:r>
          </a:p>
          <a:p>
            <a:pPr>
              <a:spcBef>
                <a:spcPts val="1800"/>
              </a:spcBef>
            </a:pPr>
            <a:r>
              <a:rPr lang="en-US" sz="2800" dirty="0" err="1">
                <a:latin typeface="+mj-lt"/>
              </a:rPr>
              <a:t>Bioerosion</a:t>
            </a:r>
            <a:r>
              <a:rPr lang="en-US" sz="2800" dirty="0">
                <a:latin typeface="+mj-lt"/>
              </a:rPr>
              <a:t> (dominant destructive process in the Mesozoic and Cenozoic)</a:t>
            </a:r>
          </a:p>
        </p:txBody>
      </p:sp>
      <p:pic>
        <p:nvPicPr>
          <p:cNvPr id="9" name="Picture 8" descr="reef bioero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959" y="3319272"/>
            <a:ext cx="9286082" cy="3493008"/>
          </a:xfrm>
          <a:prstGeom prst="rect">
            <a:avLst/>
          </a:prstGeom>
        </p:spPr>
      </p:pic>
      <p:pic>
        <p:nvPicPr>
          <p:cNvPr id="10" name="Picture 9" descr="Coral rubble.jpg"/>
          <p:cNvPicPr>
            <a:picLocks noChangeAspect="1"/>
          </p:cNvPicPr>
          <p:nvPr/>
        </p:nvPicPr>
        <p:blipFill>
          <a:blip r:embed="rId4"/>
          <a:srcRect t="28098"/>
          <a:stretch>
            <a:fillRect/>
          </a:stretch>
        </p:blipFill>
        <p:spPr>
          <a:xfrm>
            <a:off x="6722178" y="89219"/>
            <a:ext cx="4945566" cy="36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7"/>
    </mc:Choice>
    <mc:Fallback xmlns="">
      <p:transition spd="slow" advTm="4752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53848"/>
            <a:ext cx="10131552" cy="6754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764" y="225376"/>
            <a:ext cx="47004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Bivalve </a:t>
            </a:r>
            <a:r>
              <a:rPr lang="en-US" sz="2800" dirty="0" err="1" smtClean="0">
                <a:latin typeface="+mj-lt"/>
              </a:rPr>
              <a:t>bioerosion</a:t>
            </a:r>
            <a:r>
              <a:rPr lang="en-US" sz="2800" dirty="0" smtClean="0">
                <a:latin typeface="+mj-lt"/>
              </a:rPr>
              <a:t> in coral head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78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0"/>
    </mc:Choice>
    <mc:Fallback xmlns="">
      <p:transition spd="slow" advTm="1549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4"/>
          <p:cNvSpPr txBox="1">
            <a:spLocks/>
          </p:cNvSpPr>
          <p:nvPr/>
        </p:nvSpPr>
        <p:spPr>
          <a:xfrm>
            <a:off x="301753" y="524257"/>
            <a:ext cx="11494008" cy="15388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2800" dirty="0" smtClean="0">
                <a:latin typeface="+mj-lt"/>
              </a:rPr>
              <a:t>Reefs are </a:t>
            </a:r>
            <a:r>
              <a:rPr lang="en-US" sz="2800" dirty="0" err="1" smtClean="0">
                <a:latin typeface="+mj-lt"/>
              </a:rPr>
              <a:t>unbedded</a:t>
            </a:r>
            <a:r>
              <a:rPr lang="en-US" sz="2800" dirty="0" smtClean="0">
                <a:latin typeface="+mj-lt"/>
              </a:rPr>
              <a:t> structures composed of </a:t>
            </a:r>
            <a:r>
              <a:rPr lang="en-US" sz="2800" dirty="0" err="1" smtClean="0">
                <a:latin typeface="+mj-lt"/>
              </a:rPr>
              <a:t>framestone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bindstone</a:t>
            </a:r>
            <a:r>
              <a:rPr lang="en-US" sz="2800" dirty="0" smtClean="0">
                <a:latin typeface="+mj-lt"/>
              </a:rPr>
              <a:t>, or </a:t>
            </a:r>
            <a:r>
              <a:rPr lang="en-US" sz="2800" dirty="0" err="1" smtClean="0">
                <a:latin typeface="+mj-lt"/>
              </a:rPr>
              <a:t>bafflestone</a:t>
            </a:r>
            <a:endParaRPr lang="en-US" sz="2800" dirty="0" smtClean="0">
              <a:latin typeface="+mj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dirty="0" smtClean="0">
                <a:latin typeface="+mj-lt"/>
              </a:rPr>
              <a:t>Due to bathymetric relief, surrounding beds </a:t>
            </a:r>
            <a:r>
              <a:rPr lang="en-US" sz="2800" dirty="0" err="1" smtClean="0">
                <a:latin typeface="+mj-lt"/>
              </a:rPr>
              <a:t>onlap</a:t>
            </a:r>
            <a:r>
              <a:rPr lang="en-US" sz="2800" dirty="0" smtClean="0">
                <a:latin typeface="+mj-lt"/>
              </a:rPr>
              <a:t> reef core</a:t>
            </a:r>
            <a:endParaRPr lang="en-US" sz="2800" dirty="0">
              <a:latin typeface="+mj-lt"/>
            </a:endParaRPr>
          </a:p>
        </p:txBody>
      </p:sp>
      <p:pic>
        <p:nvPicPr>
          <p:cNvPr id="13" name="Picture 12" descr="Devonian bioherm Rocky Mountains.jpg"/>
          <p:cNvPicPr>
            <a:picLocks noChangeAspect="1"/>
          </p:cNvPicPr>
          <p:nvPr/>
        </p:nvPicPr>
        <p:blipFill>
          <a:blip r:embed="rId3"/>
          <a:srcRect r="7989" b="26341"/>
          <a:stretch>
            <a:fillRect/>
          </a:stretch>
        </p:blipFill>
        <p:spPr>
          <a:xfrm>
            <a:off x="57753" y="2526064"/>
            <a:ext cx="6535026" cy="3570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3583"/>
          <a:stretch/>
        </p:blipFill>
        <p:spPr>
          <a:xfrm>
            <a:off x="6590260" y="2535688"/>
            <a:ext cx="5563239" cy="35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6"/>
    </mc:Choice>
    <mc:Fallback xmlns="">
      <p:transition spd="slow" advTm="3515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arbonate shelf ramp 1.jpg"/>
          <p:cNvPicPr>
            <a:picLocks noChangeAspect="1"/>
          </p:cNvPicPr>
          <p:nvPr/>
        </p:nvPicPr>
        <p:blipFill rotWithShape="1">
          <a:blip r:embed="rId3"/>
          <a:srcRect t="36508" b="35158"/>
          <a:stretch/>
        </p:blipFill>
        <p:spPr>
          <a:xfrm>
            <a:off x="146818" y="152400"/>
            <a:ext cx="5164321" cy="1554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20539" y="668215"/>
            <a:ext cx="1005840" cy="103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4"/>
          <p:cNvSpPr txBox="1">
            <a:spLocks/>
          </p:cNvSpPr>
          <p:nvPr/>
        </p:nvSpPr>
        <p:spPr>
          <a:xfrm>
            <a:off x="1834896" y="3752672"/>
            <a:ext cx="4800600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Because of rigid framework and cementation, reef </a:t>
            </a:r>
            <a:r>
              <a:rPr lang="en-US" sz="2400" dirty="0" err="1">
                <a:solidFill>
                  <a:schemeClr val="tx1"/>
                </a:solidFill>
              </a:rPr>
              <a:t>foreslope</a:t>
            </a:r>
            <a:r>
              <a:rPr lang="en-US" sz="2400" dirty="0">
                <a:solidFill>
                  <a:schemeClr val="tx1"/>
                </a:solidFill>
              </a:rPr>
              <a:t> can be extremely steep (to vertical)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6" y="1779204"/>
            <a:ext cx="7639538" cy="49657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225342" y="4067662"/>
            <a:ext cx="4778477" cy="1917290"/>
          </a:xfrm>
          <a:custGeom>
            <a:avLst/>
            <a:gdLst>
              <a:gd name="connsiteX0" fmla="*/ 4778477 w 4778477"/>
              <a:gd name="connsiteY0" fmla="*/ 1917290 h 1917290"/>
              <a:gd name="connsiteX1" fmla="*/ 3893574 w 4778477"/>
              <a:gd name="connsiteY1" fmla="*/ 1740310 h 1917290"/>
              <a:gd name="connsiteX2" fmla="*/ 3259393 w 4778477"/>
              <a:gd name="connsiteY2" fmla="*/ 1592826 h 1917290"/>
              <a:gd name="connsiteX3" fmla="*/ 2934929 w 4778477"/>
              <a:gd name="connsiteY3" fmla="*/ 1489587 h 1917290"/>
              <a:gd name="connsiteX4" fmla="*/ 2433484 w 4778477"/>
              <a:gd name="connsiteY4" fmla="*/ 1327355 h 1917290"/>
              <a:gd name="connsiteX5" fmla="*/ 1946787 w 4778477"/>
              <a:gd name="connsiteY5" fmla="*/ 1076632 h 1917290"/>
              <a:gd name="connsiteX6" fmla="*/ 1253613 w 4778477"/>
              <a:gd name="connsiteY6" fmla="*/ 752168 h 1917290"/>
              <a:gd name="connsiteX7" fmla="*/ 693174 w 4778477"/>
              <a:gd name="connsiteY7" fmla="*/ 486697 h 1917290"/>
              <a:gd name="connsiteX8" fmla="*/ 353961 w 4778477"/>
              <a:gd name="connsiteY8" fmla="*/ 191729 h 1917290"/>
              <a:gd name="connsiteX9" fmla="*/ 0 w 4778477"/>
              <a:gd name="connsiteY9" fmla="*/ 0 h 191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8477" h="1917290">
                <a:moveTo>
                  <a:pt x="4778477" y="1917290"/>
                </a:moveTo>
                <a:lnTo>
                  <a:pt x="3893574" y="1740310"/>
                </a:lnTo>
                <a:lnTo>
                  <a:pt x="3259393" y="1592826"/>
                </a:lnTo>
                <a:lnTo>
                  <a:pt x="2934929" y="1489587"/>
                </a:lnTo>
                <a:lnTo>
                  <a:pt x="2433484" y="1327355"/>
                </a:lnTo>
                <a:lnTo>
                  <a:pt x="1946787" y="1076632"/>
                </a:lnTo>
                <a:lnTo>
                  <a:pt x="1253613" y="752168"/>
                </a:lnTo>
                <a:lnTo>
                  <a:pt x="693174" y="486697"/>
                </a:lnTo>
                <a:lnTo>
                  <a:pt x="353961" y="191729"/>
                </a:lnTo>
                <a:lnTo>
                  <a:pt x="0" y="0"/>
                </a:lnTo>
              </a:path>
            </a:pathLst>
          </a:cu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387574" y="3566217"/>
            <a:ext cx="3524865" cy="1622322"/>
          </a:xfrm>
          <a:custGeom>
            <a:avLst/>
            <a:gdLst>
              <a:gd name="connsiteX0" fmla="*/ 0 w 3524865"/>
              <a:gd name="connsiteY0" fmla="*/ 0 h 1622322"/>
              <a:gd name="connsiteX1" fmla="*/ 693174 w 3524865"/>
              <a:gd name="connsiteY1" fmla="*/ 427703 h 1622322"/>
              <a:gd name="connsiteX2" fmla="*/ 1268361 w 3524865"/>
              <a:gd name="connsiteY2" fmla="*/ 693174 h 1622322"/>
              <a:gd name="connsiteX3" fmla="*/ 2020529 w 3524865"/>
              <a:gd name="connsiteY3" fmla="*/ 1017639 h 1622322"/>
              <a:gd name="connsiteX4" fmla="*/ 2625213 w 3524865"/>
              <a:gd name="connsiteY4" fmla="*/ 1327355 h 1622322"/>
              <a:gd name="connsiteX5" fmla="*/ 3259394 w 3524865"/>
              <a:gd name="connsiteY5" fmla="*/ 1533832 h 1622322"/>
              <a:gd name="connsiteX6" fmla="*/ 3524865 w 3524865"/>
              <a:gd name="connsiteY6" fmla="*/ 1622322 h 162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865" h="1622322">
                <a:moveTo>
                  <a:pt x="0" y="0"/>
                </a:moveTo>
                <a:lnTo>
                  <a:pt x="693174" y="427703"/>
                </a:lnTo>
                <a:lnTo>
                  <a:pt x="1268361" y="693174"/>
                </a:lnTo>
                <a:lnTo>
                  <a:pt x="2020529" y="1017639"/>
                </a:lnTo>
                <a:lnTo>
                  <a:pt x="2625213" y="1327355"/>
                </a:lnTo>
                <a:lnTo>
                  <a:pt x="3259394" y="1533832"/>
                </a:lnTo>
                <a:lnTo>
                  <a:pt x="3524865" y="1622322"/>
                </a:lnTo>
              </a:path>
            </a:pathLst>
          </a:cu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3597923" y="2355926"/>
            <a:ext cx="3434771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Fore-reef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grainstones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rudstones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938676" y="3254300"/>
            <a:ext cx="847969" cy="100775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orereef breccia, Geikie Gorge, Canning Basin.jpg"/>
          <p:cNvPicPr>
            <a:picLocks noChangeAspect="1"/>
          </p:cNvPicPr>
          <p:nvPr/>
        </p:nvPicPr>
        <p:blipFill rotWithShape="1">
          <a:blip r:embed="rId5"/>
          <a:srcRect l="9002"/>
          <a:stretch/>
        </p:blipFill>
        <p:spPr>
          <a:xfrm>
            <a:off x="7481583" y="929640"/>
            <a:ext cx="4573246" cy="3291783"/>
          </a:xfrm>
          <a:prstGeom prst="rect">
            <a:avLst/>
          </a:prstGeom>
        </p:spPr>
      </p:pic>
      <p:sp>
        <p:nvSpPr>
          <p:cNvPr id="16" name="Content Placeholder 14"/>
          <p:cNvSpPr txBox="1">
            <a:spLocks/>
          </p:cNvSpPr>
          <p:nvPr/>
        </p:nvSpPr>
        <p:spPr>
          <a:xfrm>
            <a:off x="8954323" y="4221423"/>
            <a:ext cx="1627766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Reef talus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7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5"/>
    </mc:Choice>
    <mc:Fallback xmlns="">
      <p:transition spd="slow" advTm="490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0594" y="152401"/>
            <a:ext cx="543841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u="sng" dirty="0" smtClean="0">
                <a:latin typeface="+mj-lt"/>
              </a:rPr>
              <a:t>Definition of a reef</a:t>
            </a:r>
          </a:p>
          <a:p>
            <a:pPr marL="457200" indent="-457200">
              <a:spcBef>
                <a:spcPts val="1800"/>
              </a:spcBef>
              <a:buAutoNum type="arabicPeriod"/>
            </a:pPr>
            <a:r>
              <a:rPr lang="en-US" sz="2800" dirty="0" smtClean="0">
                <a:latin typeface="+mj-lt"/>
              </a:rPr>
              <a:t>Rigid</a:t>
            </a:r>
            <a:r>
              <a:rPr lang="en-US" sz="2800" dirty="0">
                <a:latin typeface="+mj-lt"/>
              </a:rPr>
              <a:t>, wave-resistant </a:t>
            </a:r>
            <a:r>
              <a:rPr lang="en-US" sz="2800" dirty="0" smtClean="0">
                <a:latin typeface="+mj-lt"/>
              </a:rPr>
              <a:t>structure</a:t>
            </a:r>
            <a:endParaRPr lang="en-US" sz="2800" dirty="0">
              <a:latin typeface="+mj-lt"/>
            </a:endParaRPr>
          </a:p>
          <a:p>
            <a:pPr marL="457200" indent="-457200">
              <a:spcBef>
                <a:spcPts val="2400"/>
              </a:spcBef>
              <a:buAutoNum type="arabicPeriod"/>
            </a:pPr>
            <a:r>
              <a:rPr lang="en-US" sz="2800" dirty="0">
                <a:latin typeface="+mj-lt"/>
              </a:rPr>
              <a:t>Bathymetric relief above seafloor</a:t>
            </a:r>
          </a:p>
          <a:p>
            <a:pPr marL="457200" indent="-457200">
              <a:spcBef>
                <a:spcPts val="2400"/>
              </a:spcBef>
              <a:buAutoNum type="arabicPeriod"/>
            </a:pPr>
            <a:r>
              <a:rPr lang="en-US" sz="2800" dirty="0">
                <a:latin typeface="+mj-lt"/>
              </a:rPr>
              <a:t>Form </a:t>
            </a:r>
            <a:r>
              <a:rPr lang="en-US" sz="2800" i="1" dirty="0">
                <a:latin typeface="+mj-lt"/>
              </a:rPr>
              <a:t>in situ </a:t>
            </a:r>
            <a:r>
              <a:rPr lang="en-US" sz="2800" dirty="0">
                <a:latin typeface="+mj-lt"/>
              </a:rPr>
              <a:t>by organic growth (rarely by mineral precipitation)</a:t>
            </a:r>
          </a:p>
        </p:txBody>
      </p:sp>
      <p:pic>
        <p:nvPicPr>
          <p:cNvPr id="5" name="Picture 4" descr="Coral reef.jpg"/>
          <p:cNvPicPr>
            <a:picLocks noChangeAspect="1"/>
          </p:cNvPicPr>
          <p:nvPr/>
        </p:nvPicPr>
        <p:blipFill rotWithShape="1">
          <a:blip r:embed="rId4" cstate="print"/>
          <a:srcRect t="7990" b="-1199"/>
          <a:stretch/>
        </p:blipFill>
        <p:spPr>
          <a:xfrm>
            <a:off x="6049030" y="89923"/>
            <a:ext cx="5252954" cy="3262877"/>
          </a:xfrm>
          <a:prstGeom prst="rect">
            <a:avLst/>
          </a:prstGeom>
        </p:spPr>
      </p:pic>
      <p:pic>
        <p:nvPicPr>
          <p:cNvPr id="6" name="Picture 5" descr="Coral framework.jpg"/>
          <p:cNvPicPr>
            <a:picLocks noChangeAspect="1"/>
          </p:cNvPicPr>
          <p:nvPr/>
        </p:nvPicPr>
        <p:blipFill>
          <a:blip r:embed="rId5"/>
          <a:srcRect t="3413"/>
          <a:stretch>
            <a:fillRect/>
          </a:stretch>
        </p:blipFill>
        <p:spPr>
          <a:xfrm>
            <a:off x="6441233" y="3555599"/>
            <a:ext cx="4468548" cy="3237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644" y="4064994"/>
            <a:ext cx="4639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+mj-lt"/>
              </a:rPr>
              <a:t>Modern reefs are nearly all constructed by corals in shallow tropical water, but this hasn’t always been the case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77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4"/>
    </mc:Choice>
    <mc:Fallback xmlns="">
      <p:transition spd="slow" advTm="6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ef constructive process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28017"/>
            <a:ext cx="4087368" cy="6677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090" y="189256"/>
            <a:ext cx="7018421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 smtClean="0">
                <a:latin typeface="+mj-lt"/>
              </a:rPr>
              <a:t>Reef formation is a balance between constructive and destructive processes</a:t>
            </a:r>
          </a:p>
          <a:p>
            <a:pPr>
              <a:spcBef>
                <a:spcPts val="2400"/>
              </a:spcBef>
            </a:pPr>
            <a:r>
              <a:rPr lang="en-US" sz="2800" u="sng" dirty="0" smtClean="0">
                <a:latin typeface="+mj-lt"/>
              </a:rPr>
              <a:t>Constructive </a:t>
            </a:r>
            <a:r>
              <a:rPr lang="en-US" sz="2800" u="sng" dirty="0">
                <a:latin typeface="+mj-lt"/>
              </a:rPr>
              <a:t>processes</a:t>
            </a:r>
            <a:r>
              <a:rPr lang="en-US" sz="2800" dirty="0">
                <a:latin typeface="+mj-lt"/>
              </a:rPr>
              <a:t>: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Growth of organic </a:t>
            </a:r>
            <a:r>
              <a:rPr lang="en-US" sz="2800" dirty="0">
                <a:solidFill>
                  <a:srgbClr val="00B0F0"/>
                </a:solidFill>
                <a:latin typeface="+mj-lt"/>
              </a:rPr>
              <a:t>framework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Binding</a:t>
            </a:r>
            <a:r>
              <a:rPr lang="en-US" sz="2800" dirty="0">
                <a:latin typeface="+mj-lt"/>
              </a:rPr>
              <a:t> by </a:t>
            </a:r>
            <a:r>
              <a:rPr lang="en-US" sz="2800" dirty="0" err="1">
                <a:latin typeface="+mj-lt"/>
              </a:rPr>
              <a:t>encrusters</a:t>
            </a:r>
            <a:endParaRPr lang="en-US" sz="2800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Sediment trapping by </a:t>
            </a:r>
            <a:r>
              <a:rPr lang="en-US" sz="2800" dirty="0">
                <a:solidFill>
                  <a:srgbClr val="0033CC"/>
                </a:solidFill>
                <a:latin typeface="+mj-lt"/>
              </a:rPr>
              <a:t>bafflers</a:t>
            </a:r>
          </a:p>
        </p:txBody>
      </p:sp>
      <p:pic>
        <p:nvPicPr>
          <p:cNvPr id="7" name="Picture 6" descr="Coralline alga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" y="3837778"/>
            <a:ext cx="3236976" cy="2929389"/>
          </a:xfrm>
          <a:prstGeom prst="rect">
            <a:avLst/>
          </a:prstGeom>
        </p:spPr>
      </p:pic>
      <p:pic>
        <p:nvPicPr>
          <p:cNvPr id="8" name="Picture 7" descr="Sea fans.jpg"/>
          <p:cNvPicPr>
            <a:picLocks noChangeAspect="1"/>
          </p:cNvPicPr>
          <p:nvPr/>
        </p:nvPicPr>
        <p:blipFill>
          <a:blip r:embed="rId5"/>
          <a:srcRect l="5217" t="7853"/>
          <a:stretch>
            <a:fillRect/>
          </a:stretch>
        </p:blipFill>
        <p:spPr>
          <a:xfrm>
            <a:off x="3448906" y="3837902"/>
            <a:ext cx="4528152" cy="29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0"/>
    </mc:Choice>
    <mc:Fallback xmlns="">
      <p:transition spd="slow" advTm="385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6888" y="452736"/>
            <a:ext cx="58046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Reef </a:t>
            </a:r>
            <a:r>
              <a:rPr lang="en-US" sz="2800" dirty="0" err="1">
                <a:latin typeface="+mj-lt"/>
              </a:rPr>
              <a:t>limestones</a:t>
            </a:r>
            <a:r>
              <a:rPr lang="en-US" sz="2800" dirty="0">
                <a:latin typeface="+mj-lt"/>
              </a:rPr>
              <a:t> composed of:</a:t>
            </a:r>
          </a:p>
          <a:p>
            <a:pPr marL="457200" indent="-457200">
              <a:spcBef>
                <a:spcPts val="1800"/>
              </a:spcBef>
              <a:buAutoNum type="arabicPeriod"/>
            </a:pPr>
            <a:r>
              <a:rPr lang="en-US" sz="2800" dirty="0">
                <a:solidFill>
                  <a:srgbClr val="00B0F0"/>
                </a:solidFill>
                <a:latin typeface="+mj-lt"/>
              </a:rPr>
              <a:t>Framework</a:t>
            </a:r>
            <a:r>
              <a:rPr lang="en-US" sz="2800" dirty="0">
                <a:latin typeface="+mj-lt"/>
              </a:rPr>
              <a:t> constructing organisms</a:t>
            </a:r>
          </a:p>
          <a:p>
            <a:pPr marL="457200" indent="-457200">
              <a:spcBef>
                <a:spcPts val="1800"/>
              </a:spcBef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Encrusting</a:t>
            </a:r>
            <a:r>
              <a:rPr lang="en-US" sz="2800" dirty="0">
                <a:latin typeface="+mj-lt"/>
              </a:rPr>
              <a:t> algae, microbes, animals</a:t>
            </a:r>
          </a:p>
          <a:p>
            <a:pPr marL="457200" indent="-457200">
              <a:spcBef>
                <a:spcPts val="1800"/>
              </a:spcBef>
              <a:buAutoNum type="arabicPeriod"/>
            </a:pPr>
            <a:r>
              <a:rPr lang="en-US" sz="2800" dirty="0">
                <a:latin typeface="+mj-lt"/>
              </a:rPr>
              <a:t>Platy “</a:t>
            </a:r>
            <a:r>
              <a:rPr lang="en-US" sz="2800" dirty="0">
                <a:solidFill>
                  <a:srgbClr val="0033CC"/>
                </a:solidFill>
                <a:latin typeface="+mj-lt"/>
              </a:rPr>
              <a:t>baffling</a:t>
            </a:r>
            <a:r>
              <a:rPr lang="en-US" sz="2800" dirty="0">
                <a:latin typeface="+mj-lt"/>
              </a:rPr>
              <a:t>” organisms</a:t>
            </a:r>
          </a:p>
          <a:p>
            <a:pPr marL="457200" indent="-457200">
              <a:spcBef>
                <a:spcPts val="1800"/>
              </a:spcBef>
              <a:buAutoNum type="arabicPeriod"/>
            </a:pPr>
            <a:r>
              <a:rPr lang="en-US" sz="2800" dirty="0">
                <a:solidFill>
                  <a:srgbClr val="00B050"/>
                </a:solidFill>
                <a:latin typeface="+mj-lt"/>
              </a:rPr>
              <a:t>Cavities</a:t>
            </a:r>
            <a:r>
              <a:rPr lang="en-US" sz="2800" dirty="0">
                <a:latin typeface="+mj-lt"/>
              </a:rPr>
              <a:t> filled by sediment and/or cement</a:t>
            </a:r>
          </a:p>
        </p:txBody>
      </p:sp>
      <p:pic>
        <p:nvPicPr>
          <p:cNvPr id="8" name="Picture 7" descr="Reef core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434" y="0"/>
            <a:ext cx="5860030" cy="6858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0189464" y="609600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17664" y="609600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370064" y="2438400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75064" y="2057400"/>
            <a:ext cx="5334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198864" y="4876800"/>
            <a:ext cx="5334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79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8"/>
    </mc:Choice>
    <mc:Fallback xmlns="">
      <p:transition spd="slow" advTm="5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rkless Formation archaeocyath reef texture 1.JPG"/>
          <p:cNvPicPr>
            <a:picLocks noChangeAspect="1"/>
          </p:cNvPicPr>
          <p:nvPr/>
        </p:nvPicPr>
        <p:blipFill rotWithShape="1">
          <a:blip r:embed="rId4" cstate="print"/>
          <a:srcRect l="16333" t="16282" r="12467" b="23850"/>
          <a:stretch/>
        </p:blipFill>
        <p:spPr>
          <a:xfrm>
            <a:off x="100584" y="52957"/>
            <a:ext cx="12015216" cy="6735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552" y="147935"/>
            <a:ext cx="98328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Microbial binding much more dominant in </a:t>
            </a:r>
            <a:r>
              <a:rPr lang="en-US" sz="2800" dirty="0" err="1">
                <a:latin typeface="+mj-lt"/>
              </a:rPr>
              <a:t>Proterozoic</a:t>
            </a:r>
            <a:r>
              <a:rPr lang="en-US" sz="2800" dirty="0">
                <a:latin typeface="+mj-lt"/>
              </a:rPr>
              <a:t>-Triassic reefs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6697" y="6169152"/>
            <a:ext cx="3316677" cy="46166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Lower Cambrian, Nevada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75276" y="5029200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05001" y="3892296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97480" y="2913888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1876" y="2798659"/>
            <a:ext cx="5334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490204" y="2392977"/>
            <a:ext cx="5334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490204" y="1637371"/>
            <a:ext cx="5334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25540" y="2392977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4316" y="3499104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438132" y="1227266"/>
            <a:ext cx="5334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41876" y="3545121"/>
            <a:ext cx="5334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36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9"/>
    </mc:Choice>
    <mc:Fallback xmlns="">
      <p:transition spd="slow" advTm="3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" b="4552"/>
          <a:stretch/>
        </p:blipFill>
        <p:spPr>
          <a:xfrm>
            <a:off x="348177" y="115952"/>
            <a:ext cx="11495647" cy="6681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" y="246889"/>
            <a:ext cx="80223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+mj-lt"/>
              </a:rPr>
              <a:t>Baffling</a:t>
            </a:r>
            <a:r>
              <a:rPr lang="en-US" sz="2800" dirty="0">
                <a:latin typeface="+mj-lt"/>
              </a:rPr>
              <a:t> by platy algae (voids mostly filled with cement)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321" y="6278880"/>
            <a:ext cx="6757416" cy="46166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Middle Permian, Guadalupe Mountains (New Mexico)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674768" y="3578032"/>
            <a:ext cx="533400" cy="304800"/>
          </a:xfrm>
          <a:prstGeom prst="straightConnector1">
            <a:avLst/>
          </a:prstGeom>
          <a:ln w="508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86688" y="4192444"/>
            <a:ext cx="533400" cy="304800"/>
          </a:xfrm>
          <a:prstGeom prst="straightConnector1">
            <a:avLst/>
          </a:prstGeom>
          <a:ln w="508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9208168" y="2704860"/>
            <a:ext cx="352926" cy="423350"/>
          </a:xfrm>
          <a:prstGeom prst="straightConnector1">
            <a:avLst/>
          </a:prstGeom>
          <a:ln w="508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3"/>
    </mc:Choice>
    <mc:Fallback xmlns="">
      <p:transition spd="slow" advTm="2303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ud mound Devonian, Algeria.jpg"/>
          <p:cNvPicPr>
            <a:picLocks noChangeAspect="1"/>
          </p:cNvPicPr>
          <p:nvPr/>
        </p:nvPicPr>
        <p:blipFill rotWithShape="1">
          <a:blip r:embed="rId3"/>
          <a:srcRect t="14375" b="22181"/>
          <a:stretch/>
        </p:blipFill>
        <p:spPr>
          <a:xfrm>
            <a:off x="409755" y="4283572"/>
            <a:ext cx="5903514" cy="2492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96" y="211016"/>
            <a:ext cx="5420497" cy="6540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88" y="211016"/>
            <a:ext cx="3184078" cy="412291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850566" y="2569465"/>
            <a:ext cx="644210" cy="16459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52135" y="3981615"/>
            <a:ext cx="13227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Thin section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27793" y="6280666"/>
            <a:ext cx="1403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Polished slab</a:t>
            </a:r>
          </a:p>
        </p:txBody>
      </p:sp>
      <p:sp>
        <p:nvSpPr>
          <p:cNvPr id="11" name="Content Placeholder 14"/>
          <p:cNvSpPr txBox="1">
            <a:spLocks/>
          </p:cNvSpPr>
          <p:nvPr/>
        </p:nvSpPr>
        <p:spPr>
          <a:xfrm>
            <a:off x="144954" y="211016"/>
            <a:ext cx="4425280" cy="33393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2800" u="sng" dirty="0">
                <a:latin typeface="+mj-lt"/>
              </a:rPr>
              <a:t>Mud mounds</a:t>
            </a:r>
            <a:r>
              <a:rPr lang="en-US" sz="2800" dirty="0">
                <a:latin typeface="+mj-lt"/>
              </a:rPr>
              <a:t>: buildups (“</a:t>
            </a:r>
            <a:r>
              <a:rPr lang="en-US" sz="2800" dirty="0" err="1">
                <a:latin typeface="+mj-lt"/>
              </a:rPr>
              <a:t>bioherms</a:t>
            </a:r>
            <a:r>
              <a:rPr lang="en-US" sz="2800" dirty="0">
                <a:latin typeface="+mj-lt"/>
              </a:rPr>
              <a:t>”) with bathymetric relief but no organism framework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+mj-lt"/>
              </a:rPr>
              <a:t>Dominated by mud trapped by bafflers or precipitated by microbes, or by cement</a:t>
            </a:r>
          </a:p>
        </p:txBody>
      </p:sp>
    </p:spTree>
    <p:extLst>
      <p:ext uri="{BB962C8B-B14F-4D97-AF65-F5344CB8AC3E}">
        <p14:creationId xmlns:p14="http://schemas.microsoft.com/office/powerpoint/2010/main" val="3016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2"/>
    </mc:Choice>
    <mc:Fallback xmlns="">
      <p:transition spd="slow" advTm="5282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ment cavity (stromatactis) in Harkless archaeocyath reef 3.JPG"/>
          <p:cNvPicPr>
            <a:picLocks noChangeAspect="1"/>
          </p:cNvPicPr>
          <p:nvPr/>
        </p:nvPicPr>
        <p:blipFill rotWithShape="1">
          <a:blip r:embed="rId3" cstate="print"/>
          <a:srcRect l="14063" t="18315" r="12891" b="6474"/>
          <a:stretch/>
        </p:blipFill>
        <p:spPr>
          <a:xfrm>
            <a:off x="1202757" y="89262"/>
            <a:ext cx="9786486" cy="6717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1306" y="137387"/>
            <a:ext cx="4864769" cy="14311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>
                <a:latin typeface="+mj-lt"/>
              </a:rPr>
              <a:t>Cementation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+mj-lt"/>
              </a:rPr>
              <a:t>Common cavity fill, partly responsible for steep wave-resistant reef profile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5986" y="6247598"/>
            <a:ext cx="3316677" cy="46166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Lower Cambrian, Nevada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57624" y="2344851"/>
            <a:ext cx="5334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47399" y="3432834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99286" y="4199136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8"/>
    </mc:Choice>
    <mc:Fallback xmlns="">
      <p:transition spd="slow" advTm="3780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5197"/>
          <a:stretch/>
        </p:blipFill>
        <p:spPr>
          <a:xfrm>
            <a:off x="311832" y="28876"/>
            <a:ext cx="11568337" cy="6815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834" y="145181"/>
            <a:ext cx="6017225" cy="46166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Middle Permian, Guadalupe Mountains (Texas)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66178" y="3721264"/>
            <a:ext cx="5334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232083" y="2248599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05940" y="4614810"/>
            <a:ext cx="533400" cy="3048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5"/>
    </mc:Choice>
    <mc:Fallback xmlns="">
      <p:transition spd="slow" advTm="2306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8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6.2|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268</Words>
  <Application>Microsoft Office PowerPoint</Application>
  <PresentationFormat>Widescreen</PresentationFormat>
  <Paragraphs>50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Clapham</dc:creator>
  <cp:lastModifiedBy>Matthew Clapham</cp:lastModifiedBy>
  <cp:revision>18</cp:revision>
  <dcterms:created xsi:type="dcterms:W3CDTF">2015-05-25T23:38:15Z</dcterms:created>
  <dcterms:modified xsi:type="dcterms:W3CDTF">2015-09-11T00:27:17Z</dcterms:modified>
</cp:coreProperties>
</file>