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61" r:id="rId3"/>
    <p:sldId id="262" r:id="rId4"/>
    <p:sldId id="263" r:id="rId5"/>
    <p:sldId id="264" r:id="rId6"/>
    <p:sldId id="269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80" r:id="rId19"/>
    <p:sldId id="281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A4B23-DA8E-48B5-96AA-0C66A124F501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E8BA9-0D72-44E9-8850-AE147A3DE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17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96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02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34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62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36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40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70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48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49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83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815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4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83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1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45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1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2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58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48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56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451E8-96EC-4603-9501-AB2C113F2B8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73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9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3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9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47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5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2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09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50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4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4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ED28-9940-4E55-B81B-351A14EB74FF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0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0ED28-9940-4E55-B81B-351A14EB74FF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D6B57-4B33-4956-A417-319067643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8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888" y="228600"/>
            <a:ext cx="10936224" cy="731520"/>
          </a:xfrm>
        </p:spPr>
        <p:txBody>
          <a:bodyPr anchor="ctr">
            <a:noAutofit/>
          </a:bodyPr>
          <a:lstStyle/>
          <a:p>
            <a:r>
              <a:rPr lang="en-US" sz="4400" dirty="0" smtClean="0"/>
              <a:t>Trace Fossils and </a:t>
            </a:r>
            <a:r>
              <a:rPr lang="en-US" sz="4400" dirty="0" err="1" smtClean="0"/>
              <a:t>Ichnofacies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46"/>
          <a:stretch/>
        </p:blipFill>
        <p:spPr>
          <a:xfrm>
            <a:off x="661416" y="1036281"/>
            <a:ext cx="10869168" cy="572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3"/>
    </mc:Choice>
    <mc:Fallback xmlns="">
      <p:transition spd="slow" advTm="1526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11480" y="137161"/>
            <a:ext cx="1122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i="1" dirty="0" err="1" smtClean="0">
                <a:latin typeface="+mj-lt"/>
              </a:rPr>
              <a:t>Rhizocorallium</a:t>
            </a:r>
            <a:r>
              <a:rPr lang="en-US" sz="2800" dirty="0" smtClean="0">
                <a:latin typeface="+mj-lt"/>
              </a:rPr>
              <a:t>: horizontal to inclined U-shaped burrow with </a:t>
            </a:r>
            <a:r>
              <a:rPr lang="en-US" sz="2800" dirty="0" err="1" smtClean="0">
                <a:latin typeface="+mj-lt"/>
              </a:rPr>
              <a:t>spreite</a:t>
            </a:r>
            <a:endParaRPr lang="en-US" sz="2800" i="1" dirty="0">
              <a:latin typeface="+mj-lt"/>
            </a:endParaRPr>
          </a:p>
        </p:txBody>
      </p:sp>
      <p:pic>
        <p:nvPicPr>
          <p:cNvPr id="8194" name="Picture 2" descr="http://www.geosammlung.uni-bremen.de/grabung/yorkshire/bilderyork/31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571" y="1163358"/>
            <a:ext cx="4791941" cy="55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de.academic.ru/pictures/dewiki/82/Rhiz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7" y="1163280"/>
            <a:ext cx="7169803" cy="55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90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4"/>
    </mc:Choice>
    <mc:Fallback xmlns="">
      <p:transition spd="slow" advTm="1784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11480" y="155449"/>
            <a:ext cx="1122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i="1" dirty="0" err="1" smtClean="0">
                <a:latin typeface="+mj-lt"/>
              </a:rPr>
              <a:t>Teichichnus</a:t>
            </a:r>
            <a:r>
              <a:rPr lang="en-US" sz="2800" dirty="0" smtClean="0">
                <a:latin typeface="+mj-lt"/>
              </a:rPr>
              <a:t>: upward-migrating horizontal tube with </a:t>
            </a:r>
            <a:r>
              <a:rPr lang="en-US" sz="2800" dirty="0" err="1" smtClean="0">
                <a:latin typeface="+mj-lt"/>
              </a:rPr>
              <a:t>spreite</a:t>
            </a:r>
            <a:endParaRPr lang="en-US" sz="2800" dirty="0">
              <a:latin typeface="+mj-lt"/>
            </a:endParaRPr>
          </a:p>
        </p:txBody>
      </p:sp>
      <p:pic>
        <p:nvPicPr>
          <p:cNvPr id="8196" name="Picture 4" descr="http://www.jeangerard-sed-trace.com/administration/grandes/46872a6623d63ad85f216159da7913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7" r="10618"/>
          <a:stretch/>
        </p:blipFill>
        <p:spPr bwMode="auto">
          <a:xfrm>
            <a:off x="19250" y="1399032"/>
            <a:ext cx="4914190" cy="467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t="22772" r="38742" b="23753"/>
          <a:stretch/>
        </p:blipFill>
        <p:spPr>
          <a:xfrm>
            <a:off x="4977474" y="1399032"/>
            <a:ext cx="7168806" cy="502005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10771632" y="3163824"/>
            <a:ext cx="0" cy="30175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341380" y="2594330"/>
            <a:ext cx="0" cy="30175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885333" y="4460027"/>
            <a:ext cx="0" cy="30175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74347" y="1512403"/>
            <a:ext cx="39683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>
                <a:latin typeface="+mj-lt"/>
              </a:rPr>
              <a:t>Permian </a:t>
            </a:r>
            <a:r>
              <a:rPr lang="en-US" sz="2000" dirty="0" err="1" smtClean="0">
                <a:latin typeface="+mj-lt"/>
              </a:rPr>
              <a:t>Pebbley</a:t>
            </a:r>
            <a:r>
              <a:rPr lang="en-US" sz="2000" dirty="0" smtClean="0">
                <a:latin typeface="+mj-lt"/>
              </a:rPr>
              <a:t> Beach </a:t>
            </a:r>
            <a:r>
              <a:rPr lang="en-US" sz="2000" dirty="0" err="1" smtClean="0">
                <a:latin typeface="+mj-lt"/>
              </a:rPr>
              <a:t>Fm</a:t>
            </a:r>
            <a:r>
              <a:rPr lang="en-US" sz="2000" dirty="0" smtClean="0">
                <a:latin typeface="+mj-lt"/>
              </a:rPr>
              <a:t>, Australia</a:t>
            </a:r>
            <a:endParaRPr lang="en-US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66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66"/>
    </mc:Choice>
    <mc:Fallback xmlns="">
      <p:transition spd="slow" advTm="2546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29768" y="228601"/>
            <a:ext cx="1122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i="1" dirty="0" err="1" smtClean="0">
                <a:latin typeface="+mj-lt"/>
              </a:rPr>
              <a:t>Zoophycos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i</a:t>
            </a:r>
            <a:r>
              <a:rPr lang="en-US" sz="2800" dirty="0" err="1" smtClean="0">
                <a:latin typeface="+mj-lt"/>
              </a:rPr>
              <a:t>chnofacies</a:t>
            </a:r>
            <a:r>
              <a:rPr lang="en-US" sz="2800" dirty="0" smtClean="0">
                <a:latin typeface="+mj-lt"/>
              </a:rPr>
              <a:t> occurs in low-energy deep-water (continental slope) settings and is dominated by complex tiered feeding burrows</a:t>
            </a:r>
            <a:endParaRPr lang="en-US" sz="2800" dirty="0">
              <a:latin typeface="+mj-lt"/>
            </a:endParaRPr>
          </a:p>
        </p:txBody>
      </p:sp>
      <p:pic>
        <p:nvPicPr>
          <p:cNvPr id="1026" name="Picture 2" descr="http://www.sepmstrata.org/CMS_Images/SeilacherControl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182708"/>
            <a:ext cx="6315075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34072" y="3941064"/>
            <a:ext cx="649224" cy="1490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9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72"/>
    </mc:Choice>
    <mc:Fallback xmlns="">
      <p:transition spd="slow" advTm="2917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29768" y="228601"/>
            <a:ext cx="1122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i="1" dirty="0" err="1" smtClean="0">
                <a:latin typeface="+mj-lt"/>
              </a:rPr>
              <a:t>Zoophycos</a:t>
            </a:r>
            <a:r>
              <a:rPr lang="en-US" sz="2800" dirty="0" smtClean="0">
                <a:latin typeface="+mj-lt"/>
              </a:rPr>
              <a:t> is an enigmatic multi-tiered feeding burrow with large lobes (containing </a:t>
            </a:r>
            <a:r>
              <a:rPr lang="en-US" sz="2800" dirty="0" err="1" smtClean="0">
                <a:latin typeface="+mj-lt"/>
              </a:rPr>
              <a:t>spreite</a:t>
            </a:r>
            <a:r>
              <a:rPr lang="en-US" sz="2800" dirty="0" smtClean="0">
                <a:latin typeface="+mj-lt"/>
              </a:rPr>
              <a:t>) radiating from a central shaft</a:t>
            </a:r>
            <a:endParaRPr lang="en-US" sz="28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930" y="1509522"/>
            <a:ext cx="7741158" cy="5154326"/>
          </a:xfrm>
          <a:prstGeom prst="rect">
            <a:avLst/>
          </a:prstGeom>
        </p:spPr>
      </p:pic>
      <p:pic>
        <p:nvPicPr>
          <p:cNvPr id="12290" name="Picture 2" descr="http://geolmag.geoscienceworld.org/content/143/1/105/F1.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95" y="1509522"/>
            <a:ext cx="4414623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14427" y="1622131"/>
            <a:ext cx="33556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>
                <a:latin typeface="+mj-lt"/>
              </a:rPr>
              <a:t>Devonian Cherry Valley </a:t>
            </a:r>
            <a:r>
              <a:rPr lang="en-US" sz="2000" dirty="0" err="1" smtClean="0">
                <a:latin typeface="+mj-lt"/>
              </a:rPr>
              <a:t>Fm</a:t>
            </a:r>
            <a:r>
              <a:rPr lang="en-US" sz="2000" dirty="0" smtClean="0">
                <a:latin typeface="+mj-lt"/>
              </a:rPr>
              <a:t>, NY</a:t>
            </a:r>
            <a:endParaRPr lang="en-US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950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2"/>
    </mc:Choice>
    <mc:Fallback xmlns="">
      <p:transition spd="slow" advTm="2048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2" y="72269"/>
            <a:ext cx="10104120" cy="6727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4907" y="6303859"/>
            <a:ext cx="46998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i="1" dirty="0" err="1" smtClean="0">
                <a:latin typeface="+mj-lt"/>
              </a:rPr>
              <a:t>Zoophycos</a:t>
            </a:r>
            <a:r>
              <a:rPr lang="en-US" sz="2000" dirty="0" smtClean="0">
                <a:latin typeface="+mj-lt"/>
              </a:rPr>
              <a:t> (Devonian Cherry Valley </a:t>
            </a:r>
            <a:r>
              <a:rPr lang="en-US" sz="2000" dirty="0" err="1" smtClean="0">
                <a:latin typeface="+mj-lt"/>
              </a:rPr>
              <a:t>Fm</a:t>
            </a:r>
            <a:r>
              <a:rPr lang="en-US" sz="2000" dirty="0" smtClean="0">
                <a:latin typeface="+mj-lt"/>
              </a:rPr>
              <a:t>, NY)</a:t>
            </a:r>
            <a:endParaRPr lang="en-US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894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16"/>
    </mc:Choice>
    <mc:Fallback xmlns="">
      <p:transition spd="slow" advTm="1931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29768" y="228601"/>
            <a:ext cx="1122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i="1" dirty="0" err="1" smtClean="0">
                <a:latin typeface="+mj-lt"/>
              </a:rPr>
              <a:t>Nereites</a:t>
            </a:r>
            <a:r>
              <a:rPr lang="en-US" sz="2800" i="1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ichnofacies</a:t>
            </a:r>
            <a:r>
              <a:rPr lang="en-US" sz="2800" dirty="0" smtClean="0">
                <a:latin typeface="+mj-lt"/>
              </a:rPr>
              <a:t> occurs in abyssal plain or submarine fan settings and is characterized by meandering horizontal grazing traces</a:t>
            </a:r>
            <a:endParaRPr lang="en-US" sz="2800" dirty="0">
              <a:latin typeface="+mj-lt"/>
            </a:endParaRPr>
          </a:p>
        </p:txBody>
      </p:sp>
      <p:pic>
        <p:nvPicPr>
          <p:cNvPr id="1026" name="Picture 2" descr="http://www.sepmstrata.org/CMS_Images/SeilacherControl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95" y="1182708"/>
            <a:ext cx="6315075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96128" y="3941064"/>
            <a:ext cx="768096" cy="1490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http://geology.upol.cz/images/Fosilie/ichno_cosmorhaph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18" y="1278081"/>
            <a:ext cx="3996118" cy="276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geoparc-alpescottiennes.eu/images_cbga/nap34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18" y="4137022"/>
            <a:ext cx="3996118" cy="266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75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11"/>
    </mc:Choice>
    <mc:Fallback xmlns="">
      <p:transition spd="slow" advTm="3191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b="8741"/>
          <a:stretch/>
        </p:blipFill>
        <p:spPr>
          <a:xfrm>
            <a:off x="841248" y="1883663"/>
            <a:ext cx="10058400" cy="49103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29768" y="228601"/>
            <a:ext cx="7576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i="1" dirty="0" smtClean="0">
                <a:latin typeface="+mj-lt"/>
              </a:rPr>
              <a:t>Chondrites</a:t>
            </a:r>
            <a:r>
              <a:rPr lang="en-US" sz="2800" dirty="0" smtClean="0">
                <a:latin typeface="+mj-lt"/>
              </a:rPr>
              <a:t>: small tubes probing outward from central shaft; common in low-oxygen sediments</a:t>
            </a:r>
            <a:endParaRPr lang="en-US" sz="2800" dirty="0">
              <a:latin typeface="+mj-lt"/>
            </a:endParaRPr>
          </a:p>
        </p:txBody>
      </p:sp>
      <p:pic>
        <p:nvPicPr>
          <p:cNvPr id="15362" name="Picture 2" descr="http://palaios.sepmonline.org/content/25/9/576/F8.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502" y="80201"/>
            <a:ext cx="3935435" cy="244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24907" y="6303859"/>
            <a:ext cx="49649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i="1" dirty="0" smtClean="0">
                <a:latin typeface="+mj-lt"/>
              </a:rPr>
              <a:t>Chondrites </a:t>
            </a:r>
            <a:r>
              <a:rPr lang="en-US" sz="2000" dirty="0" smtClean="0">
                <a:latin typeface="+mj-lt"/>
              </a:rPr>
              <a:t>(Paleogene Carmelo </a:t>
            </a:r>
            <a:r>
              <a:rPr lang="en-US" sz="2000" dirty="0" err="1" smtClean="0">
                <a:latin typeface="+mj-lt"/>
              </a:rPr>
              <a:t>Fm</a:t>
            </a:r>
            <a:r>
              <a:rPr lang="en-US" sz="2000" dirty="0" smtClean="0">
                <a:latin typeface="+mj-lt"/>
              </a:rPr>
              <a:t>, California)</a:t>
            </a:r>
            <a:endParaRPr lang="en-US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015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14"/>
    </mc:Choice>
    <mc:Fallback xmlns="">
      <p:transition spd="slow" advTm="4691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29768" y="164593"/>
            <a:ext cx="1122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i="1" dirty="0" err="1" smtClean="0">
                <a:latin typeface="+mj-lt"/>
              </a:rPr>
              <a:t>Thalassinoides</a:t>
            </a:r>
            <a:r>
              <a:rPr lang="en-US" sz="2800" i="1" dirty="0" smtClean="0">
                <a:latin typeface="+mj-lt"/>
              </a:rPr>
              <a:t>: </a:t>
            </a:r>
            <a:r>
              <a:rPr lang="en-US" sz="2800" dirty="0" smtClean="0">
                <a:latin typeface="+mj-lt"/>
              </a:rPr>
              <a:t>Large-diameter (cm-scale) vertical dwelling burrow with Y-shaped branch junctions; found in a variety of environments</a:t>
            </a:r>
            <a:endParaRPr lang="en-US" sz="28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63"/>
          <a:stretch/>
        </p:blipFill>
        <p:spPr>
          <a:xfrm>
            <a:off x="411480" y="1167425"/>
            <a:ext cx="5111496" cy="5666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" r="22515"/>
          <a:stretch/>
        </p:blipFill>
        <p:spPr>
          <a:xfrm>
            <a:off x="5622036" y="1167426"/>
            <a:ext cx="6144768" cy="566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1403" y="6358723"/>
            <a:ext cx="42334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>
                <a:latin typeface="+mj-lt"/>
              </a:rPr>
              <a:t>Permian </a:t>
            </a:r>
            <a:r>
              <a:rPr lang="en-US" sz="2000" dirty="0" err="1" smtClean="0">
                <a:latin typeface="+mj-lt"/>
              </a:rPr>
              <a:t>Wandrawandrian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Fm</a:t>
            </a:r>
            <a:r>
              <a:rPr lang="en-US" sz="2000" dirty="0" smtClean="0">
                <a:latin typeface="+mj-lt"/>
              </a:rPr>
              <a:t>, Australia</a:t>
            </a:r>
            <a:endParaRPr lang="en-US" sz="2000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6720" y="6358723"/>
            <a:ext cx="3611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>
                <a:latin typeface="+mj-lt"/>
              </a:rPr>
              <a:t>Paleogene Carmelo </a:t>
            </a:r>
            <a:r>
              <a:rPr lang="en-US" sz="2000" dirty="0" err="1" smtClean="0">
                <a:latin typeface="+mj-lt"/>
              </a:rPr>
              <a:t>Fm</a:t>
            </a:r>
            <a:r>
              <a:rPr lang="en-US" sz="2000" dirty="0" smtClean="0">
                <a:latin typeface="+mj-lt"/>
              </a:rPr>
              <a:t>, California</a:t>
            </a:r>
            <a:endParaRPr lang="en-US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07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4"/>
    </mc:Choice>
    <mc:Fallback xmlns="">
      <p:transition spd="slow" advTm="1915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29768" y="228601"/>
            <a:ext cx="1122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latin typeface="+mj-lt"/>
              </a:rPr>
              <a:t>Some </a:t>
            </a:r>
            <a:r>
              <a:rPr lang="en-US" sz="2800" dirty="0" err="1" smtClean="0">
                <a:latin typeface="+mj-lt"/>
              </a:rPr>
              <a:t>ichnofacies</a:t>
            </a:r>
            <a:r>
              <a:rPr lang="en-US" sz="2800" dirty="0" smtClean="0">
                <a:latin typeface="+mj-lt"/>
              </a:rPr>
              <a:t> are </a:t>
            </a:r>
            <a:r>
              <a:rPr lang="en-US" sz="2800" i="1" dirty="0" smtClean="0">
                <a:latin typeface="+mj-lt"/>
              </a:rPr>
              <a:t>substrate-controlled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– their occurrence is governed only by the consistency of the substrate</a:t>
            </a:r>
            <a:endParaRPr lang="en-US" sz="2800" dirty="0">
              <a:latin typeface="+mj-lt"/>
            </a:endParaRPr>
          </a:p>
        </p:txBody>
      </p:sp>
      <p:pic>
        <p:nvPicPr>
          <p:cNvPr id="1026" name="Picture 2" descr="http://www.sepmstrata.org/CMS_Images/SeilacherControl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182708"/>
            <a:ext cx="6315075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82112" y="3941064"/>
            <a:ext cx="713232" cy="1490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7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38"/>
    </mc:Choice>
    <mc:Fallback xmlns="">
      <p:transition spd="slow" advTm="4073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3" r="24757" b="5451"/>
          <a:stretch/>
        </p:blipFill>
        <p:spPr>
          <a:xfrm>
            <a:off x="1001167" y="1148655"/>
            <a:ext cx="10189666" cy="563619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2984" y="210313"/>
            <a:ext cx="11686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i="1" dirty="0" err="1" smtClean="0">
                <a:latin typeface="+mj-lt"/>
              </a:rPr>
              <a:t>Trypanites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ichnofacies</a:t>
            </a:r>
            <a:r>
              <a:rPr lang="en-US" sz="2800" dirty="0" smtClean="0">
                <a:latin typeface="+mj-lt"/>
              </a:rPr>
              <a:t> indicates lithified substrates (“</a:t>
            </a:r>
            <a:r>
              <a:rPr lang="en-US" sz="2800" dirty="0" err="1" smtClean="0">
                <a:latin typeface="+mj-lt"/>
              </a:rPr>
              <a:t>hardgrounds</a:t>
            </a:r>
            <a:r>
              <a:rPr lang="en-US" sz="2800" dirty="0" smtClean="0">
                <a:latin typeface="+mj-lt"/>
              </a:rPr>
              <a:t>”) and contains borings (filled with contrasting sediment and cut grain boundaries)</a:t>
            </a:r>
            <a:endParaRPr lang="en-US" sz="2800" i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85816" y="6285571"/>
            <a:ext cx="564774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i="1" dirty="0" err="1" smtClean="0">
                <a:latin typeface="+mj-lt"/>
              </a:rPr>
              <a:t>Trypanites</a:t>
            </a:r>
            <a:r>
              <a:rPr lang="en-US" sz="2000" dirty="0" smtClean="0">
                <a:latin typeface="+mj-lt"/>
              </a:rPr>
              <a:t> borings (Ordovician </a:t>
            </a:r>
            <a:r>
              <a:rPr lang="en-US" sz="2000" dirty="0" err="1" smtClean="0">
                <a:latin typeface="+mj-lt"/>
              </a:rPr>
              <a:t>Beekmantown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Gp</a:t>
            </a:r>
            <a:r>
              <a:rPr lang="en-US" sz="2000" dirty="0" smtClean="0">
                <a:latin typeface="+mj-lt"/>
              </a:rPr>
              <a:t>, NY)</a:t>
            </a:r>
            <a:endParaRPr lang="en-US" sz="2000" i="1" dirty="0">
              <a:latin typeface="+mj-l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059936" y="3145536"/>
            <a:ext cx="649224" cy="42062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1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42"/>
    </mc:Choice>
    <mc:Fallback xmlns="">
      <p:transition spd="slow" advTm="2614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29768" y="228601"/>
            <a:ext cx="1122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latin typeface="+mj-lt"/>
              </a:rPr>
              <a:t>Trace fossils (</a:t>
            </a:r>
            <a:r>
              <a:rPr lang="en-US" sz="2800" dirty="0" err="1" smtClean="0">
                <a:latin typeface="+mj-lt"/>
              </a:rPr>
              <a:t>ichnofossils</a:t>
            </a:r>
            <a:r>
              <a:rPr lang="en-US" sz="2800" dirty="0" smtClean="0">
                <a:latin typeface="+mj-lt"/>
              </a:rPr>
              <a:t>) are the preserved activities or behaviors of organisms, preserved as tracks, burrows, and borings</a:t>
            </a:r>
            <a:endParaRPr lang="en-US" sz="28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r="12157"/>
          <a:stretch/>
        </p:blipFill>
        <p:spPr>
          <a:xfrm>
            <a:off x="6227064" y="1947672"/>
            <a:ext cx="5724144" cy="4821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6" t="13228" r="8378" b="11227"/>
          <a:stretch/>
        </p:blipFill>
        <p:spPr>
          <a:xfrm>
            <a:off x="283464" y="2258568"/>
            <a:ext cx="5684102" cy="37398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471" y="1735348"/>
            <a:ext cx="6038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latin typeface="+mj-lt"/>
              </a:rPr>
              <a:t>Burrows formed in soft or firm sediment</a:t>
            </a:r>
            <a:endParaRPr lang="en-US" sz="28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32115" y="1473738"/>
            <a:ext cx="5514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latin typeface="+mj-lt"/>
              </a:rPr>
              <a:t>Borings formed in hard rock (or shell)</a:t>
            </a:r>
            <a:endParaRPr lang="en-US" sz="28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3735" y="6005155"/>
            <a:ext cx="6016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i="1" dirty="0" err="1" smtClean="0">
                <a:latin typeface="+mj-lt"/>
              </a:rPr>
              <a:t>Arenicolites</a:t>
            </a:r>
            <a:r>
              <a:rPr lang="en-US" sz="2000" i="1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or </a:t>
            </a:r>
            <a:r>
              <a:rPr lang="en-US" sz="2000" i="1" dirty="0" err="1" smtClean="0">
                <a:latin typeface="+mj-lt"/>
              </a:rPr>
              <a:t>Diplocraterion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Floreana</a:t>
            </a:r>
            <a:r>
              <a:rPr lang="en-US" sz="2000" dirty="0" smtClean="0">
                <a:latin typeface="+mj-lt"/>
              </a:rPr>
              <a:t> Island, Galapagos</a:t>
            </a:r>
            <a:endParaRPr lang="en-US" sz="2000" i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95539" y="6309955"/>
            <a:ext cx="40325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i="1" dirty="0" err="1" smtClean="0">
                <a:latin typeface="+mj-lt"/>
              </a:rPr>
              <a:t>Gastrochaenolites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in coral, Galapagos</a:t>
            </a:r>
            <a:endParaRPr lang="en-US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783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64"/>
    </mc:Choice>
    <mc:Fallback xmlns="">
      <p:transition spd="slow" advTm="4026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29768" y="164593"/>
            <a:ext cx="1122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latin typeface="+mj-lt"/>
              </a:rPr>
              <a:t>The intensity of </a:t>
            </a:r>
            <a:r>
              <a:rPr lang="en-US" sz="2800" dirty="0" err="1" smtClean="0">
                <a:latin typeface="+mj-lt"/>
              </a:rPr>
              <a:t>bioturbation</a:t>
            </a:r>
            <a:r>
              <a:rPr lang="en-US" sz="2800" dirty="0" smtClean="0">
                <a:latin typeface="+mj-lt"/>
              </a:rPr>
              <a:t> can also be a useful environmental indicator</a:t>
            </a:r>
            <a:endParaRPr lang="en-US" sz="2800" dirty="0">
              <a:latin typeface="+mj-lt"/>
            </a:endParaRPr>
          </a:p>
        </p:txBody>
      </p:sp>
      <p:pic>
        <p:nvPicPr>
          <p:cNvPr id="17410" name="Picture 2" descr="http://ichnology.ku.edu/poi/poi/models_figs/Fig_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t="5396" r="40963" b="1513"/>
          <a:stretch/>
        </p:blipFill>
        <p:spPr bwMode="auto">
          <a:xfrm>
            <a:off x="752213" y="783867"/>
            <a:ext cx="2688337" cy="591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889785" y="3481892"/>
            <a:ext cx="2648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+mj-lt"/>
              </a:rPr>
              <a:t>Ichnofabric</a:t>
            </a:r>
            <a:r>
              <a:rPr lang="en-US" sz="2800" dirty="0" smtClean="0">
                <a:latin typeface="+mj-lt"/>
              </a:rPr>
              <a:t> index</a:t>
            </a:r>
            <a:endParaRPr lang="en-US" sz="2800" dirty="0"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587884" y="1810512"/>
            <a:ext cx="18288" cy="48006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94686" y="1102626"/>
            <a:ext cx="2422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Increasing stress</a:t>
            </a:r>
          </a:p>
          <a:p>
            <a:pPr algn="ctr"/>
            <a:r>
              <a:rPr lang="en-US" sz="2000" dirty="0" smtClean="0">
                <a:latin typeface="+mj-lt"/>
              </a:rPr>
              <a:t>(oxygen, salinity, etc.)</a:t>
            </a:r>
            <a:endParaRPr lang="en-US" sz="2000" dirty="0">
              <a:latin typeface="+mj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059976" y="1810512"/>
            <a:ext cx="18288" cy="48006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72585" y="1102626"/>
            <a:ext cx="2134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Increasing</a:t>
            </a:r>
          </a:p>
          <a:p>
            <a:pPr algn="ctr"/>
            <a:r>
              <a:rPr lang="en-US" sz="2000" dirty="0" smtClean="0">
                <a:latin typeface="+mj-lt"/>
              </a:rPr>
              <a:t>sedimentation rate</a:t>
            </a:r>
            <a:endParaRPr lang="en-US" sz="20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88455" y="3861197"/>
            <a:ext cx="45142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Estuary mudstone (possible low salinity) may have less </a:t>
            </a:r>
            <a:r>
              <a:rPr lang="en-US" sz="2400" dirty="0" err="1" smtClean="0">
                <a:latin typeface="+mj-lt"/>
              </a:rPr>
              <a:t>bioturbation</a:t>
            </a:r>
            <a:r>
              <a:rPr lang="en-US" sz="2400" dirty="0" smtClean="0">
                <a:latin typeface="+mj-lt"/>
              </a:rPr>
              <a:t> than offshore mudstone</a:t>
            </a:r>
          </a:p>
          <a:p>
            <a:pPr>
              <a:spcBef>
                <a:spcPts val="2400"/>
              </a:spcBef>
            </a:pPr>
            <a:r>
              <a:rPr lang="en-US" sz="2400" dirty="0" err="1" smtClean="0">
                <a:latin typeface="+mj-lt"/>
              </a:rPr>
              <a:t>Prodelta</a:t>
            </a:r>
            <a:r>
              <a:rPr lang="en-US" sz="2400" dirty="0" smtClean="0">
                <a:latin typeface="+mj-lt"/>
              </a:rPr>
              <a:t> mudstone (high sed. </a:t>
            </a:r>
            <a:r>
              <a:rPr lang="en-US" sz="2400" dirty="0">
                <a:latin typeface="+mj-lt"/>
              </a:rPr>
              <a:t>r</a:t>
            </a:r>
            <a:r>
              <a:rPr lang="en-US" sz="2400" dirty="0" smtClean="0">
                <a:latin typeface="+mj-lt"/>
              </a:rPr>
              <a:t>ate) may have low </a:t>
            </a:r>
            <a:r>
              <a:rPr lang="en-US" sz="2400" dirty="0" err="1" smtClean="0">
                <a:latin typeface="+mj-lt"/>
              </a:rPr>
              <a:t>bioturbation</a:t>
            </a:r>
            <a:endParaRPr lang="en-US" sz="24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02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68"/>
    </mc:Choice>
    <mc:Fallback xmlns="">
      <p:transition spd="slow" advTm="101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29768" y="164593"/>
            <a:ext cx="1122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latin typeface="+mj-lt"/>
              </a:rPr>
              <a:t>Burrow density is described by a semi-quantitative </a:t>
            </a:r>
            <a:r>
              <a:rPr lang="en-US" sz="2800" i="1" dirty="0" err="1" smtClean="0">
                <a:latin typeface="+mj-lt"/>
              </a:rPr>
              <a:t>ichnofabric</a:t>
            </a:r>
            <a:r>
              <a:rPr lang="en-US" sz="2800" i="1" dirty="0" smtClean="0">
                <a:latin typeface="+mj-lt"/>
              </a:rPr>
              <a:t> index</a:t>
            </a:r>
            <a:r>
              <a:rPr lang="en-US" sz="2800" dirty="0" smtClean="0">
                <a:latin typeface="+mj-lt"/>
              </a:rPr>
              <a:t> score</a:t>
            </a:r>
            <a:endParaRPr lang="en-US" sz="28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12" y="1148977"/>
            <a:ext cx="8238744" cy="54856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74025" y="1322784"/>
            <a:ext cx="70832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Ichnofabric</a:t>
            </a:r>
            <a:r>
              <a:rPr lang="en-US" sz="2400" dirty="0" smtClean="0">
                <a:latin typeface="+mj-lt"/>
              </a:rPr>
              <a:t> index 3 or 4 (Cambrian </a:t>
            </a:r>
            <a:r>
              <a:rPr lang="en-US" sz="2400" dirty="0" err="1" smtClean="0">
                <a:latin typeface="+mj-lt"/>
              </a:rPr>
              <a:t>Poleta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Fm</a:t>
            </a:r>
            <a:r>
              <a:rPr lang="en-US" sz="2400" dirty="0" smtClean="0">
                <a:latin typeface="+mj-lt"/>
              </a:rPr>
              <a:t>, California)</a:t>
            </a:r>
            <a:endParaRPr lang="en-US" sz="2400" dirty="0">
              <a:latin typeface="+mj-lt"/>
            </a:endParaRPr>
          </a:p>
        </p:txBody>
      </p:sp>
      <p:pic>
        <p:nvPicPr>
          <p:cNvPr id="11" name="Picture 2" descr="http://ichnology.ku.edu/poi/poi/models_figs/Fig_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t="5396" r="40963" b="1513"/>
          <a:stretch/>
        </p:blipFill>
        <p:spPr bwMode="auto">
          <a:xfrm>
            <a:off x="752213" y="783867"/>
            <a:ext cx="2688337" cy="591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rot="16200000">
            <a:off x="-889785" y="3481892"/>
            <a:ext cx="2648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+mj-lt"/>
              </a:rPr>
              <a:t>Ichnofabric</a:t>
            </a:r>
            <a:r>
              <a:rPr lang="en-US" sz="2800" dirty="0" smtClean="0">
                <a:latin typeface="+mj-lt"/>
              </a:rPr>
              <a:t> index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48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40"/>
    </mc:Choice>
    <mc:Fallback xmlns="">
      <p:transition spd="slow" advTm="3094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29768" y="164593"/>
            <a:ext cx="1122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latin typeface="+mj-lt"/>
              </a:rPr>
              <a:t>Burrow density is described by a semi-quantitative </a:t>
            </a:r>
            <a:r>
              <a:rPr lang="en-US" sz="2800" i="1" dirty="0" err="1" smtClean="0">
                <a:latin typeface="+mj-lt"/>
              </a:rPr>
              <a:t>ichnofabric</a:t>
            </a:r>
            <a:r>
              <a:rPr lang="en-US" sz="2800" i="1" dirty="0" smtClean="0">
                <a:latin typeface="+mj-lt"/>
              </a:rPr>
              <a:t> index</a:t>
            </a:r>
            <a:r>
              <a:rPr lang="en-US" sz="2800" dirty="0" smtClean="0">
                <a:latin typeface="+mj-lt"/>
              </a:rPr>
              <a:t> score</a:t>
            </a:r>
            <a:endParaRPr lang="en-US" sz="28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334" b="22682"/>
          <a:stretch/>
        </p:blipFill>
        <p:spPr>
          <a:xfrm>
            <a:off x="3627360" y="1518490"/>
            <a:ext cx="8314704" cy="5184648"/>
          </a:xfrm>
          <a:prstGeom prst="rect">
            <a:avLst/>
          </a:prstGeom>
        </p:spPr>
      </p:pic>
      <p:pic>
        <p:nvPicPr>
          <p:cNvPr id="8" name="Picture 2" descr="http://ichnology.ku.edu/poi/poi/models_figs/Fig_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t="5396" r="40963" b="1513"/>
          <a:stretch/>
        </p:blipFill>
        <p:spPr bwMode="auto">
          <a:xfrm>
            <a:off x="752213" y="783867"/>
            <a:ext cx="2688337" cy="591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-889785" y="3481892"/>
            <a:ext cx="2648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+mj-lt"/>
              </a:rPr>
              <a:t>Ichnofabric</a:t>
            </a:r>
            <a:r>
              <a:rPr lang="en-US" sz="2800" dirty="0" smtClean="0">
                <a:latin typeface="+mj-lt"/>
              </a:rPr>
              <a:t> index</a:t>
            </a:r>
            <a:endParaRPr lang="en-US" sz="2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7361" y="1091951"/>
            <a:ext cx="4730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Permian </a:t>
            </a:r>
            <a:r>
              <a:rPr lang="en-US" sz="2400" dirty="0" err="1" smtClean="0">
                <a:latin typeface="+mj-lt"/>
              </a:rPr>
              <a:t>Pebbley</a:t>
            </a:r>
            <a:r>
              <a:rPr lang="en-US" sz="2400" dirty="0" smtClean="0">
                <a:latin typeface="+mj-lt"/>
              </a:rPr>
              <a:t> Beach </a:t>
            </a:r>
            <a:r>
              <a:rPr lang="en-US" sz="2400" dirty="0" err="1" smtClean="0">
                <a:latin typeface="+mj-lt"/>
              </a:rPr>
              <a:t>Fm</a:t>
            </a:r>
            <a:r>
              <a:rPr lang="en-US" sz="2400" dirty="0" smtClean="0">
                <a:latin typeface="+mj-lt"/>
              </a:rPr>
              <a:t>, Australia</a:t>
            </a:r>
            <a:endParaRPr lang="en-US" sz="24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48288" y="1518490"/>
            <a:ext cx="411480" cy="2056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i.i.5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448287" y="4965192"/>
            <a:ext cx="411480" cy="17379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i.i.2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2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94"/>
    </mc:Choice>
    <mc:Fallback xmlns="">
      <p:transition spd="slow" advTm="2989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29768" y="228601"/>
            <a:ext cx="1122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latin typeface="+mj-lt"/>
              </a:rPr>
              <a:t>Because burrows are the interaction between organism and sediment, energy levels and substrate consistency affect distribution of trace fossils</a:t>
            </a:r>
            <a:endParaRPr lang="en-US" sz="2800" dirty="0">
              <a:latin typeface="+mj-lt"/>
            </a:endParaRPr>
          </a:p>
        </p:txBody>
      </p:sp>
      <p:pic>
        <p:nvPicPr>
          <p:cNvPr id="1026" name="Picture 2" descr="http://www.sepmstrata.org/CMS_Images/SeilacherControl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182708"/>
            <a:ext cx="6315075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58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14"/>
    </mc:Choice>
    <mc:Fallback xmlns="">
      <p:transition spd="slow" advTm="2231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29768" y="228601"/>
            <a:ext cx="1122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i="1" dirty="0" err="1" smtClean="0">
                <a:latin typeface="+mj-lt"/>
              </a:rPr>
              <a:t>Ichnofacies</a:t>
            </a:r>
            <a:r>
              <a:rPr lang="en-US" sz="2800" dirty="0" smtClean="0">
                <a:latin typeface="+mj-lt"/>
              </a:rPr>
              <a:t>: a recurring assemblage of trace fossils indicative of specific environmental conditions (substrate, energy, salinity, etc.)</a:t>
            </a:r>
            <a:endParaRPr lang="en-US" sz="2800" i="1" dirty="0">
              <a:latin typeface="+mj-lt"/>
            </a:endParaRPr>
          </a:p>
        </p:txBody>
      </p:sp>
      <p:pic>
        <p:nvPicPr>
          <p:cNvPr id="1026" name="Picture 2" descr="http://www.sepmstrata.org/CMS_Images/SeilacherControl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182708"/>
            <a:ext cx="6315075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25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85"/>
    </mc:Choice>
    <mc:Fallback xmlns="">
      <p:transition spd="slow" advTm="5768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11480" y="137161"/>
            <a:ext cx="1122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i="1" dirty="0" err="1" smtClean="0">
                <a:latin typeface="+mj-lt"/>
              </a:rPr>
              <a:t>Skolithos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ichnofacies</a:t>
            </a:r>
            <a:r>
              <a:rPr lang="en-US" sz="2800" dirty="0" smtClean="0">
                <a:latin typeface="+mj-lt"/>
              </a:rPr>
              <a:t> found in high-energy shifting sands (beach, </a:t>
            </a:r>
            <a:r>
              <a:rPr lang="en-US" sz="2800" dirty="0" err="1" smtClean="0">
                <a:latin typeface="+mj-lt"/>
              </a:rPr>
              <a:t>shoreface</a:t>
            </a:r>
            <a:r>
              <a:rPr lang="en-US" sz="2800" dirty="0" smtClean="0">
                <a:latin typeface="+mj-lt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latin typeface="+mj-lt"/>
              </a:rPr>
              <a:t>Dominated by vertical or U-shaped dwelling burrows</a:t>
            </a:r>
            <a:endParaRPr lang="en-US" sz="28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4" r="26298"/>
          <a:stretch/>
        </p:blipFill>
        <p:spPr>
          <a:xfrm>
            <a:off x="420624" y="1344169"/>
            <a:ext cx="4705086" cy="5390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r="7032"/>
          <a:stretch/>
        </p:blipFill>
        <p:spPr>
          <a:xfrm>
            <a:off x="5357622" y="1353312"/>
            <a:ext cx="6409944" cy="5388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91651" y="6264235"/>
            <a:ext cx="44486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i="1" dirty="0" err="1" smtClean="0">
                <a:latin typeface="+mj-lt"/>
              </a:rPr>
              <a:t>Skolithos</a:t>
            </a:r>
            <a:r>
              <a:rPr lang="en-US" sz="2000" dirty="0" smtClean="0">
                <a:latin typeface="+mj-lt"/>
              </a:rPr>
              <a:t> (Cambrian </a:t>
            </a:r>
            <a:r>
              <a:rPr lang="en-US" sz="2000" dirty="0" err="1" smtClean="0">
                <a:latin typeface="+mj-lt"/>
              </a:rPr>
              <a:t>Poleta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Fm</a:t>
            </a:r>
            <a:r>
              <a:rPr lang="en-US" sz="2000" dirty="0" smtClean="0">
                <a:latin typeface="+mj-lt"/>
              </a:rPr>
              <a:t>, California)</a:t>
            </a:r>
            <a:endParaRPr lang="en-US" sz="2000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964" y="6422731"/>
            <a:ext cx="46815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i="1" dirty="0" err="1" smtClean="0">
                <a:latin typeface="+mj-lt"/>
              </a:rPr>
              <a:t>Diplocraterion</a:t>
            </a:r>
            <a:r>
              <a:rPr lang="en-US" sz="2000" i="1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(Ordovician Potsdam </a:t>
            </a:r>
            <a:r>
              <a:rPr lang="en-US" sz="2000" dirty="0" err="1" smtClean="0">
                <a:latin typeface="+mj-lt"/>
              </a:rPr>
              <a:t>Gp</a:t>
            </a:r>
            <a:r>
              <a:rPr lang="en-US" sz="2000" dirty="0" smtClean="0">
                <a:latin typeface="+mj-lt"/>
              </a:rPr>
              <a:t>, NY)</a:t>
            </a:r>
            <a:endParaRPr lang="en-US" sz="2000" i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0316" y="3164419"/>
            <a:ext cx="11336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>
                <a:latin typeface="+mj-lt"/>
              </a:rPr>
              <a:t>“</a:t>
            </a:r>
            <a:r>
              <a:rPr lang="en-US" sz="2000" dirty="0" err="1" smtClean="0">
                <a:latin typeface="+mj-lt"/>
              </a:rPr>
              <a:t>Spreite</a:t>
            </a:r>
            <a:r>
              <a:rPr lang="en-US" sz="2000" dirty="0" smtClean="0">
                <a:latin typeface="+mj-lt"/>
              </a:rPr>
              <a:t>”</a:t>
            </a:r>
            <a:endParaRPr lang="en-US" sz="2000" dirty="0">
              <a:latin typeface="+mj-l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066544" y="3502152"/>
            <a:ext cx="704186" cy="6492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6806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68"/>
    </mc:Choice>
    <mc:Fallback xmlns="">
      <p:transition spd="slow" advTm="5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31" y="228600"/>
            <a:ext cx="9699338" cy="64662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01379" y="6157555"/>
            <a:ext cx="59342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i="1" dirty="0" err="1" smtClean="0">
                <a:latin typeface="+mj-lt"/>
              </a:rPr>
              <a:t>Rosselia</a:t>
            </a:r>
            <a:r>
              <a:rPr lang="en-US" sz="2400" i="1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(Permian </a:t>
            </a:r>
            <a:r>
              <a:rPr lang="en-US" sz="2400" dirty="0" err="1" smtClean="0">
                <a:latin typeface="+mj-lt"/>
              </a:rPr>
              <a:t>Pebbley</a:t>
            </a:r>
            <a:r>
              <a:rPr lang="en-US" sz="2400" dirty="0" smtClean="0">
                <a:latin typeface="+mj-lt"/>
              </a:rPr>
              <a:t> Beach </a:t>
            </a:r>
            <a:r>
              <a:rPr lang="en-US" sz="2400" dirty="0" err="1" smtClean="0">
                <a:latin typeface="+mj-lt"/>
              </a:rPr>
              <a:t>Fm</a:t>
            </a:r>
            <a:r>
              <a:rPr lang="en-US" sz="2400" dirty="0" smtClean="0">
                <a:latin typeface="+mj-lt"/>
              </a:rPr>
              <a:t>, Australia)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69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3"/>
    </mc:Choice>
    <mc:Fallback xmlns="">
      <p:transition spd="slow" advTm="1349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11480" y="137161"/>
            <a:ext cx="1122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smtClean="0">
                <a:latin typeface="+mj-lt"/>
              </a:rPr>
              <a:t>Some burrows lined with pellets for strength against shifting substrate</a:t>
            </a:r>
            <a:endParaRPr lang="en-US" sz="28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7"/>
          <a:stretch/>
        </p:blipFill>
        <p:spPr>
          <a:xfrm>
            <a:off x="82482" y="1047566"/>
            <a:ext cx="4039501" cy="5291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373" y="1047565"/>
            <a:ext cx="7937619" cy="52917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060" y="6294715"/>
            <a:ext cx="46449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i="1" dirty="0" err="1" smtClean="0">
                <a:latin typeface="+mj-lt"/>
              </a:rPr>
              <a:t>Ophiomorpha</a:t>
            </a:r>
            <a:r>
              <a:rPr lang="en-US" sz="2000" i="1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(Eocene </a:t>
            </a:r>
            <a:r>
              <a:rPr lang="en-US" sz="2000" dirty="0" err="1" smtClean="0">
                <a:latin typeface="+mj-lt"/>
              </a:rPr>
              <a:t>Yokut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Fm</a:t>
            </a:r>
            <a:r>
              <a:rPr lang="en-US" sz="2000" dirty="0" smtClean="0">
                <a:latin typeface="+mj-lt"/>
              </a:rPr>
              <a:t>, California)</a:t>
            </a:r>
            <a:endParaRPr lang="en-US" sz="2000" i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10912" y="6294715"/>
            <a:ext cx="70774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>
                <a:latin typeface="+mj-lt"/>
              </a:rPr>
              <a:t>Modern ghost crab burrow and pellets (</a:t>
            </a:r>
            <a:r>
              <a:rPr lang="en-US" sz="2000" dirty="0" err="1" smtClean="0">
                <a:latin typeface="+mj-lt"/>
              </a:rPr>
              <a:t>Floreana</a:t>
            </a:r>
            <a:r>
              <a:rPr lang="en-US" sz="2000" dirty="0" smtClean="0">
                <a:latin typeface="+mj-lt"/>
              </a:rPr>
              <a:t> Island, Galapagos)</a:t>
            </a:r>
            <a:endParaRPr lang="en-US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7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33"/>
    </mc:Choice>
    <mc:Fallback xmlns="">
      <p:transition spd="slow" advTm="4563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29768" y="228601"/>
            <a:ext cx="1122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 err="1" smtClean="0">
                <a:latin typeface="+mj-lt"/>
              </a:rPr>
              <a:t>Ichnofacies</a:t>
            </a:r>
            <a:r>
              <a:rPr lang="en-US" sz="2800" dirty="0" smtClean="0">
                <a:latin typeface="+mj-lt"/>
              </a:rPr>
              <a:t> are not specifically depth-dependent, but energy and substrate conditions do vary with depth</a:t>
            </a:r>
            <a:endParaRPr lang="en-US" sz="2800" dirty="0">
              <a:latin typeface="+mj-lt"/>
            </a:endParaRPr>
          </a:p>
        </p:txBody>
      </p:sp>
      <p:pic>
        <p:nvPicPr>
          <p:cNvPr id="1026" name="Picture 2" descr="http://www.sepmstrata.org/CMS_Images/SeilacherControl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182708"/>
            <a:ext cx="6315075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65976" y="3941064"/>
            <a:ext cx="777240" cy="1490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4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8"/>
    </mc:Choice>
    <mc:Fallback xmlns="">
      <p:transition spd="slow" advTm="2433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" y="2032498"/>
            <a:ext cx="6982033" cy="4636008"/>
          </a:xfrm>
          <a:prstGeom prst="rect">
            <a:avLst/>
          </a:prstGeom>
        </p:spPr>
      </p:pic>
      <p:pic>
        <p:nvPicPr>
          <p:cNvPr id="2050" name="Picture 2" descr="File:Cruziana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16880" r="11479" b="2000"/>
          <a:stretch/>
        </p:blipFill>
        <p:spPr bwMode="auto">
          <a:xfrm>
            <a:off x="6967727" y="2032498"/>
            <a:ext cx="5193793" cy="46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11480" y="137161"/>
            <a:ext cx="1122883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i="1" dirty="0" err="1" smtClean="0">
                <a:latin typeface="+mj-lt"/>
              </a:rPr>
              <a:t>Cruziana</a:t>
            </a:r>
            <a:r>
              <a:rPr lang="en-US" sz="2800" i="1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ichnofacies</a:t>
            </a:r>
            <a:r>
              <a:rPr lang="en-US" sz="2800" dirty="0" smtClean="0">
                <a:latin typeface="+mj-lt"/>
              </a:rPr>
              <a:t> found in lower-energy shelf environments (typically offshore, offshore-transition)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latin typeface="+mj-lt"/>
              </a:rPr>
              <a:t>Contains a diverse set of mainly horizontal or inclined burrows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5931" y="6154507"/>
            <a:ext cx="11202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i="1" dirty="0" err="1" smtClean="0">
                <a:latin typeface="+mj-lt"/>
              </a:rPr>
              <a:t>Cruziana</a:t>
            </a:r>
            <a:endParaRPr lang="en-US" sz="2000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780" y="6181939"/>
            <a:ext cx="46815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i="1" dirty="0" err="1" smtClean="0">
                <a:latin typeface="+mj-lt"/>
              </a:rPr>
              <a:t>Planolites</a:t>
            </a:r>
            <a:r>
              <a:rPr lang="en-US" sz="2000" i="1" dirty="0" smtClean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(Cambrian </a:t>
            </a:r>
            <a:r>
              <a:rPr lang="en-US" sz="2000" dirty="0" err="1" smtClean="0">
                <a:latin typeface="+mj-lt"/>
              </a:rPr>
              <a:t>Poleta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Fm</a:t>
            </a:r>
            <a:r>
              <a:rPr lang="en-US" sz="2000" dirty="0" smtClean="0">
                <a:latin typeface="+mj-lt"/>
              </a:rPr>
              <a:t>, California)</a:t>
            </a:r>
            <a:endParaRPr lang="en-US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235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98"/>
    </mc:Choice>
    <mc:Fallback xmlns="">
      <p:transition spd="slow" advTm="4709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|8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529</Words>
  <Application>Microsoft Office PowerPoint</Application>
  <PresentationFormat>Widescreen</PresentationFormat>
  <Paragraphs>76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Trace Fossils and Ichnofacies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Sequence Stratigraphy</dc:title>
  <dc:creator>Matthew Clapham</dc:creator>
  <cp:lastModifiedBy>Matthew Clapham</cp:lastModifiedBy>
  <cp:revision>38</cp:revision>
  <dcterms:created xsi:type="dcterms:W3CDTF">2015-05-16T04:17:25Z</dcterms:created>
  <dcterms:modified xsi:type="dcterms:W3CDTF">2015-09-11T00:31:54Z</dcterms:modified>
</cp:coreProperties>
</file>