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71" r:id="rId6"/>
    <p:sldId id="272" r:id="rId7"/>
    <p:sldId id="273" r:id="rId8"/>
    <p:sldId id="274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D13AF-1638-4C85-A49E-6A57636D07F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9E11-7CE6-4720-84ED-DA34D4AF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1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7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0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114-2344-407E-904B-5776553C28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6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1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9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114-2344-407E-904B-5776553C28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F538-5688-4EF0-895F-E316F19FF29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111A-0100-4E43-964D-AFEFA28F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5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F538-5688-4EF0-895F-E316F19FF29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111A-0100-4E43-964D-AFEFA28F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1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F538-5688-4EF0-895F-E316F19FF29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111A-0100-4E43-964D-AFEFA28F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9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F538-5688-4EF0-895F-E316F19FF29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111A-0100-4E43-964D-AFEFA28F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F538-5688-4EF0-895F-E316F19FF29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111A-0100-4E43-964D-AFEFA28F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9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F538-5688-4EF0-895F-E316F19FF29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111A-0100-4E43-964D-AFEFA28F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7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F538-5688-4EF0-895F-E316F19FF29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111A-0100-4E43-964D-AFEFA28F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F538-5688-4EF0-895F-E316F19FF29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111A-0100-4E43-964D-AFEFA28F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F538-5688-4EF0-895F-E316F19FF29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111A-0100-4E43-964D-AFEFA28F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F538-5688-4EF0-895F-E316F19FF29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111A-0100-4E43-964D-AFEFA28F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0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F538-5688-4EF0-895F-E316F19FF29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111A-0100-4E43-964D-AFEFA28F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F538-5688-4EF0-895F-E316F19FF29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111A-0100-4E43-964D-AFEFA28F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eandering river (Yukon river, Alaska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" y="2203704"/>
            <a:ext cx="5559552" cy="4169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3660" y="381000"/>
            <a:ext cx="6964680" cy="1143000"/>
          </a:xfrm>
        </p:spPr>
        <p:txBody>
          <a:bodyPr anchor="ctr">
            <a:noAutofit/>
          </a:bodyPr>
          <a:lstStyle/>
          <a:p>
            <a:r>
              <a:rPr lang="en-US" sz="4400" b="1" dirty="0"/>
              <a:t>Fluvial Environments</a:t>
            </a:r>
          </a:p>
        </p:txBody>
      </p:sp>
      <p:pic>
        <p:nvPicPr>
          <p:cNvPr id="5" name="Picture 4" descr="Small channel deposit in overbank units, Val Gardena sandstone, Bletterb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7964" y="2203704"/>
            <a:ext cx="6254496" cy="4169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91145" y="2263063"/>
            <a:ext cx="49589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Val Gardena Sandstone (Upper Permian, Italy)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2105" y="2263063"/>
            <a:ext cx="21662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Yukon River, Alaska</a:t>
            </a:r>
          </a:p>
        </p:txBody>
      </p:sp>
    </p:spTree>
    <p:extLst>
      <p:ext uri="{BB962C8B-B14F-4D97-AF65-F5344CB8AC3E}">
        <p14:creationId xmlns:p14="http://schemas.microsoft.com/office/powerpoint/2010/main" val="11366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42"/>
    </mc:Choice>
    <mc:Fallback xmlns="">
      <p:transition spd="slow" advTm="546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" y="173737"/>
            <a:ext cx="11292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One word of caution:</a:t>
            </a:r>
            <a:r>
              <a:rPr lang="en-US" sz="2800" dirty="0" smtClean="0">
                <a:latin typeface="+mj-lt"/>
              </a:rPr>
              <a:t> scale </a:t>
            </a:r>
            <a:r>
              <a:rPr lang="en-US" sz="2800" dirty="0">
                <a:latin typeface="+mj-lt"/>
              </a:rPr>
              <a:t>of observation possible at </a:t>
            </a:r>
            <a:r>
              <a:rPr lang="en-US" sz="2800" dirty="0" smtClean="0">
                <a:latin typeface="+mj-lt"/>
              </a:rPr>
              <a:t>a typical </a:t>
            </a:r>
            <a:r>
              <a:rPr lang="en-US" sz="2800" dirty="0">
                <a:latin typeface="+mj-lt"/>
              </a:rPr>
              <a:t>outcrop may be tiny compared to true </a:t>
            </a:r>
            <a:r>
              <a:rPr lang="en-US" sz="2800" dirty="0" smtClean="0">
                <a:latin typeface="+mj-lt"/>
              </a:rPr>
              <a:t>size of </a:t>
            </a:r>
            <a:r>
              <a:rPr lang="en-US" sz="2800" dirty="0">
                <a:latin typeface="+mj-lt"/>
              </a:rPr>
              <a:t>river system</a:t>
            </a:r>
          </a:p>
        </p:txBody>
      </p:sp>
      <p:pic>
        <p:nvPicPr>
          <p:cNvPr id="5" name="Picture 4" descr="Mixed channel river (Mackenzie River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1306628"/>
            <a:ext cx="6849241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7455" y="5957969"/>
            <a:ext cx="52364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False-color satellite image, Mackenzie River, NWT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971800" y="4126028"/>
            <a:ext cx="37338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37455" y="4202229"/>
            <a:ext cx="12250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10 miles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84320" y="3592628"/>
            <a:ext cx="76200" cy="73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00626" y="3077014"/>
            <a:ext cx="51348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If you’re lucky, you’ll probably see this…</a:t>
            </a:r>
          </a:p>
        </p:txBody>
      </p:sp>
    </p:spTree>
    <p:extLst>
      <p:ext uri="{BB962C8B-B14F-4D97-AF65-F5344CB8AC3E}">
        <p14:creationId xmlns:p14="http://schemas.microsoft.com/office/powerpoint/2010/main" val="12241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9"/>
    </mc:Choice>
    <mc:Fallback xmlns="">
      <p:transition spd="slow" advTm="323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02" y="1828801"/>
            <a:ext cx="4044463" cy="2845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9" b="8780"/>
          <a:stretch/>
        </p:blipFill>
        <p:spPr>
          <a:xfrm>
            <a:off x="7669002" y="4517990"/>
            <a:ext cx="4044462" cy="2340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1" b="854"/>
          <a:stretch/>
        </p:blipFill>
        <p:spPr>
          <a:xfrm>
            <a:off x="7669002" y="-1"/>
            <a:ext cx="4044463" cy="216667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446264" y="1524000"/>
            <a:ext cx="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446264" y="3886200"/>
            <a:ext cx="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2104" y="5265004"/>
            <a:ext cx="655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+mj-lt"/>
              </a:rPr>
              <a:t>Ultimate deposition of sediment in coastal marine environment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736" y="685801"/>
            <a:ext cx="721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+mj-lt"/>
              </a:rPr>
              <a:t>Weathering and erosion in mountain source area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0160" y="2895601"/>
            <a:ext cx="610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+mj-lt"/>
              </a:rPr>
              <a:t>Transport downstream via river systems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2536" y="3531882"/>
            <a:ext cx="4361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(Will come back to question of deposition vs. bypass vs. erosion)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5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89"/>
    </mc:Choice>
    <mc:Fallback xmlns="">
      <p:transition spd="slow" advTm="50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3504" y="265837"/>
            <a:ext cx="1099108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Rivers flow in flat areas called floodplains, which can be divided into channel </a:t>
            </a:r>
            <a:r>
              <a:rPr lang="en-US" sz="2800" dirty="0">
                <a:latin typeface="+mj-lt"/>
              </a:rPr>
              <a:t>and overbank </a:t>
            </a:r>
            <a:r>
              <a:rPr lang="en-US" sz="2800" dirty="0" smtClean="0">
                <a:latin typeface="+mj-lt"/>
              </a:rPr>
              <a:t>regions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Where the channel is stable, it contains water more-or-less permanently; overbank area is dry except during flood events</a:t>
            </a:r>
            <a:endParaRPr lang="en-US" sz="2800" dirty="0">
              <a:latin typeface="+mj-lt"/>
            </a:endParaRPr>
          </a:p>
        </p:txBody>
      </p:sp>
      <p:pic>
        <p:nvPicPr>
          <p:cNvPr id="1026" name="Picture 2" descr="http://mri.usd.edu/education_network/Images/CottonwoodBotto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68" y="2551008"/>
            <a:ext cx="6231798" cy="41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raided river (Sunwapta river, Alberta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" y="2551819"/>
            <a:ext cx="5532412" cy="41493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22663" y="3962761"/>
            <a:ext cx="1764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Floodplain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22663" y="4485981"/>
            <a:ext cx="4109505" cy="139326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2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66"/>
    </mc:Choice>
    <mc:Fallback xmlns="">
      <p:transition spd="slow" advTm="6386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aided river (Sunwapta river, Alberta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" y="2597539"/>
            <a:ext cx="5532412" cy="41493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792" y="213360"/>
            <a:ext cx="1072591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Braided </a:t>
            </a:r>
            <a:r>
              <a:rPr lang="en-US" sz="3200" b="1" dirty="0" smtClean="0">
                <a:latin typeface="+mj-lt"/>
              </a:rPr>
              <a:t>rivers</a:t>
            </a:r>
            <a:endParaRPr lang="en-US" sz="3200" dirty="0">
              <a:latin typeface="+mj-lt"/>
            </a:endParaRPr>
          </a:p>
          <a:p>
            <a:pPr>
              <a:spcBef>
                <a:spcPts val="1800"/>
              </a:spcBef>
            </a:pPr>
            <a:r>
              <a:rPr lang="en-US" sz="2800" dirty="0">
                <a:latin typeface="+mj-lt"/>
              </a:rPr>
              <a:t>Multiple, low-sinuosity channels that shift frequently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+mj-lt"/>
              </a:rPr>
              <a:t>Numerous </a:t>
            </a:r>
            <a:r>
              <a:rPr lang="en-US" sz="2800" dirty="0">
                <a:latin typeface="+mj-lt"/>
              </a:rPr>
              <a:t>mid-channel bars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+mj-lt"/>
              </a:rPr>
              <a:t>Little differentiation between channel and overbank areas</a:t>
            </a:r>
            <a:endParaRPr lang="en-US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3785" y="2669524"/>
            <a:ext cx="2669577" cy="40011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Sunwapta River, Alberta</a:t>
            </a:r>
          </a:p>
        </p:txBody>
      </p:sp>
      <p:pic>
        <p:nvPicPr>
          <p:cNvPr id="10" name="Picture 9" descr="Braided river gravel (Teklanika, Alaska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040" y="2597539"/>
            <a:ext cx="6230194" cy="41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3"/>
    </mc:Choice>
    <mc:Fallback xmlns="">
      <p:transition spd="slow" advTm="381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7408" y="307848"/>
            <a:ext cx="10658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800" dirty="0" smtClean="0">
                <a:latin typeface="+mj-lt"/>
              </a:rPr>
              <a:t>Mid-channel bars in braided systems are typically characterized </a:t>
            </a:r>
            <a:r>
              <a:rPr lang="en-US" sz="2800" dirty="0">
                <a:latin typeface="+mj-lt"/>
              </a:rPr>
              <a:t>by </a:t>
            </a:r>
            <a:r>
              <a:rPr lang="en-US" sz="2800" b="1" dirty="0">
                <a:latin typeface="+mj-lt"/>
              </a:rPr>
              <a:t>downstream </a:t>
            </a:r>
            <a:r>
              <a:rPr lang="en-US" sz="2800" b="1" dirty="0" smtClean="0">
                <a:latin typeface="+mj-lt"/>
              </a:rPr>
              <a:t>accretion</a:t>
            </a:r>
            <a:r>
              <a:rPr lang="en-US" sz="2800" dirty="0" smtClean="0">
                <a:latin typeface="+mj-lt"/>
              </a:rPr>
              <a:t>, where the bar migrates by adding new material to the downstream end (the upstream end erodes)</a:t>
            </a:r>
            <a:endParaRPr lang="en-US" sz="2800" b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1"/>
          <a:stretch/>
        </p:blipFill>
        <p:spPr>
          <a:xfrm>
            <a:off x="6137910" y="2020461"/>
            <a:ext cx="5950458" cy="4429992"/>
          </a:xfrm>
          <a:prstGeom prst="rect">
            <a:avLst/>
          </a:prstGeom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7160" y="3313176"/>
            <a:ext cx="6508170" cy="3200400"/>
            <a:chOff x="1600200" y="3733800"/>
            <a:chExt cx="6043300" cy="2971800"/>
          </a:xfrm>
        </p:grpSpPr>
        <p:pic>
          <p:nvPicPr>
            <p:cNvPr id="11" name="Picture 10" descr="Bar typ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200" y="3733800"/>
              <a:ext cx="6043300" cy="29718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746504" y="3886200"/>
              <a:ext cx="2825496" cy="2667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31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75"/>
    </mc:Choice>
    <mc:Fallback xmlns="">
      <p:transition spd="slow" advTm="5287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21792" y="213360"/>
            <a:ext cx="1072591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Meandering rivers</a:t>
            </a:r>
            <a:endParaRPr lang="en-US" sz="3200" dirty="0">
              <a:latin typeface="+mj-lt"/>
            </a:endParaRPr>
          </a:p>
          <a:p>
            <a:pPr>
              <a:spcBef>
                <a:spcPts val="1800"/>
              </a:spcBef>
            </a:pPr>
            <a:r>
              <a:rPr lang="en-US" sz="2800" dirty="0">
                <a:latin typeface="+mj-lt"/>
              </a:rPr>
              <a:t>Single, often high-sinuosity channel that is fairly stable (migrates slowly)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+mj-lt"/>
              </a:rPr>
              <a:t>Point bars attached to inside of bends</a:t>
            </a:r>
            <a:endParaRPr lang="en-US" sz="280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+mj-lt"/>
              </a:rPr>
              <a:t>Channel and overbank areas clearly differentiated, separated by levee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 descr="Meandering River.jpg"/>
          <p:cNvPicPr>
            <a:picLocks noChangeAspect="1"/>
          </p:cNvPicPr>
          <p:nvPr/>
        </p:nvPicPr>
        <p:blipFill>
          <a:blip r:embed="rId3"/>
          <a:srcRect l="16696" t="6682"/>
          <a:stretch>
            <a:fillRect/>
          </a:stretch>
        </p:blipFill>
        <p:spPr>
          <a:xfrm>
            <a:off x="441960" y="2601075"/>
            <a:ext cx="4916424" cy="41281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1884" y="6268443"/>
            <a:ext cx="2435218" cy="40011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Williams River, Alaska</a:t>
            </a:r>
          </a:p>
        </p:txBody>
      </p:sp>
      <p:pic>
        <p:nvPicPr>
          <p:cNvPr id="8" name="Picture 7" descr="Point ba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886" y="2601075"/>
            <a:ext cx="6161404" cy="41281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5111" y="5789585"/>
            <a:ext cx="1316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Point bar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49"/>
    </mc:Choice>
    <mc:Fallback xmlns="">
      <p:transition spd="slow" advTm="7244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0507" y="189806"/>
            <a:ext cx="7607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Velocity higher on outside of meander bends, causing erosion</a:t>
            </a:r>
            <a:endParaRPr lang="en-US" sz="2800" dirty="0">
              <a:latin typeface="+mj-lt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Velocity lower on </a:t>
            </a:r>
            <a:r>
              <a:rPr lang="en-US" sz="2800" dirty="0">
                <a:latin typeface="+mj-lt"/>
              </a:rPr>
              <a:t>inner part of meander, </a:t>
            </a:r>
            <a:r>
              <a:rPr lang="en-US" sz="2800" dirty="0" smtClean="0">
                <a:latin typeface="+mj-lt"/>
              </a:rPr>
              <a:t>causing deposition of point bars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Point bars grow by </a:t>
            </a:r>
            <a:r>
              <a:rPr lang="en-US" sz="2800" b="1" dirty="0" smtClean="0">
                <a:latin typeface="+mj-lt"/>
              </a:rPr>
              <a:t>lateral accretion</a:t>
            </a:r>
            <a:r>
              <a:rPr lang="en-US" sz="2800" dirty="0" smtClean="0">
                <a:latin typeface="+mj-lt"/>
              </a:rPr>
              <a:t> (perpendicular to flow direction)</a:t>
            </a:r>
            <a:endParaRPr lang="en-US" sz="2800" dirty="0">
              <a:latin typeface="+mj-lt"/>
            </a:endParaRPr>
          </a:p>
        </p:txBody>
      </p:sp>
      <p:pic>
        <p:nvPicPr>
          <p:cNvPr id="21" name="Picture 20" descr="Thalweg profi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490" y="178676"/>
            <a:ext cx="2830766" cy="3208202"/>
          </a:xfrm>
          <a:prstGeom prst="rect">
            <a:avLst/>
          </a:prstGeom>
        </p:spPr>
      </p:pic>
      <p:pic>
        <p:nvPicPr>
          <p:cNvPr id="6" name="Picture 5" descr="Point ba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540" y="3471864"/>
            <a:ext cx="4895192" cy="3279779"/>
          </a:xfrm>
          <a:prstGeom prst="rect">
            <a:avLst/>
          </a:prstGeom>
        </p:spPr>
      </p:pic>
      <p:pic>
        <p:nvPicPr>
          <p:cNvPr id="7" name="Picture 6" descr="Point bar lateral accretion.gif"/>
          <p:cNvPicPr>
            <a:picLocks noChangeAspect="1"/>
          </p:cNvPicPr>
          <p:nvPr/>
        </p:nvPicPr>
        <p:blipFill>
          <a:blip r:embed="rId5"/>
          <a:srcRect t="3429" r="5486" b="6857"/>
          <a:stretch>
            <a:fillRect/>
          </a:stretch>
        </p:blipFill>
        <p:spPr>
          <a:xfrm>
            <a:off x="6583466" y="3471864"/>
            <a:ext cx="4319061" cy="327977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7432145" y="5128342"/>
            <a:ext cx="3236976" cy="2834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54727" y="5342102"/>
            <a:ext cx="247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Channel migration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3806" y="5315556"/>
            <a:ext cx="1114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Erosion</a:t>
            </a:r>
            <a:endParaRPr lang="en-US" sz="2400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2090946" y="5777221"/>
            <a:ext cx="93989" cy="469575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070852">
            <a:off x="2915287" y="5826195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Deposition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80"/>
    </mc:Choice>
    <mc:Fallback xmlns="">
      <p:transition spd="slow" advTm="8158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revasse splay (Columbia river).jpg"/>
          <p:cNvPicPr>
            <a:picLocks noChangeAspect="1"/>
          </p:cNvPicPr>
          <p:nvPr/>
        </p:nvPicPr>
        <p:blipFill rotWithShape="1">
          <a:blip r:embed="rId3"/>
          <a:srcRect r="3165" b="10762"/>
          <a:stretch/>
        </p:blipFill>
        <p:spPr>
          <a:xfrm>
            <a:off x="2447544" y="2395413"/>
            <a:ext cx="7296912" cy="415169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81656" y="2485954"/>
            <a:ext cx="3276600" cy="3693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Columbia River, British Columbia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0624" y="252711"/>
            <a:ext cx="110276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Channel and overbank regions may be separated by raised levee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If the water breaks through the levee, it will rapidly flow into overbank area, creating a deposit known as a </a:t>
            </a:r>
            <a:r>
              <a:rPr lang="en-US" sz="2800" b="1" dirty="0" smtClean="0">
                <a:latin typeface="+mj-lt"/>
              </a:rPr>
              <a:t>crevasse splay</a:t>
            </a:r>
            <a:r>
              <a:rPr lang="en-US" sz="2800" dirty="0" smtClean="0">
                <a:latin typeface="+mj-lt"/>
              </a:rPr>
              <a:t> deposit</a:t>
            </a:r>
            <a:endParaRPr lang="en-US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1494" y="4876644"/>
            <a:ext cx="91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Levee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577072" y="4517137"/>
            <a:ext cx="54864" cy="484631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84392" y="2743859"/>
            <a:ext cx="1396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Overbank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8256" y="5730899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Channel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83"/>
    </mc:Choice>
    <mc:Fallback xmlns="">
      <p:transition spd="slow" advTm="6068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astomosed river (Saskatchewan river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68" y="203536"/>
            <a:ext cx="5010912" cy="3137267"/>
          </a:xfrm>
          <a:prstGeom prst="rect">
            <a:avLst/>
          </a:prstGeom>
        </p:spPr>
      </p:pic>
      <p:pic>
        <p:nvPicPr>
          <p:cNvPr id="8" name="Picture 7" descr="Channel styl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92" y="2633472"/>
            <a:ext cx="4254529" cy="4116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" y="203537"/>
            <a:ext cx="59527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Anastomosing r</a:t>
            </a:r>
            <a:r>
              <a:rPr lang="en-US" sz="2800" b="1" dirty="0" smtClean="0">
                <a:latin typeface="+mj-lt"/>
              </a:rPr>
              <a:t>ivers </a:t>
            </a:r>
            <a:r>
              <a:rPr lang="en-US" sz="2800" dirty="0" smtClean="0">
                <a:latin typeface="+mj-lt"/>
              </a:rPr>
              <a:t>(AKA </a:t>
            </a:r>
            <a:r>
              <a:rPr lang="en-US" sz="2800" dirty="0" err="1" smtClean="0">
                <a:latin typeface="+mj-lt"/>
              </a:rPr>
              <a:t>Anabranched</a:t>
            </a:r>
            <a:r>
              <a:rPr lang="en-US" sz="2800" dirty="0" smtClean="0">
                <a:latin typeface="+mj-lt"/>
              </a:rPr>
              <a:t>)</a:t>
            </a:r>
            <a:endParaRPr lang="en-US" sz="2800" dirty="0">
              <a:latin typeface="+mj-lt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Multiple, stable channels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+mj-lt"/>
              </a:rPr>
              <a:t>Permanent </a:t>
            </a:r>
            <a:r>
              <a:rPr lang="en-US" sz="2800" dirty="0">
                <a:latin typeface="+mj-lt"/>
              </a:rPr>
              <a:t>mid-channel islands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+mj-lt"/>
              </a:rPr>
              <a:t>May have high </a:t>
            </a:r>
            <a:r>
              <a:rPr lang="en-US" sz="2800" dirty="0">
                <a:latin typeface="+mj-lt"/>
              </a:rPr>
              <a:t>sinuosity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2624" y="3917264"/>
            <a:ext cx="698601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In reality, all four of these channel types </a:t>
            </a:r>
            <a:r>
              <a:rPr lang="en-US" sz="2800" dirty="0" smtClean="0">
                <a:latin typeface="+mj-lt"/>
              </a:rPr>
              <a:t>(including straight) are points </a:t>
            </a:r>
            <a:r>
              <a:rPr lang="en-US" sz="2800" dirty="0">
                <a:latin typeface="+mj-lt"/>
              </a:rPr>
              <a:t>on a </a:t>
            </a:r>
            <a:r>
              <a:rPr lang="en-US" sz="2800" dirty="0" smtClean="0">
                <a:latin typeface="+mj-lt"/>
              </a:rPr>
              <a:t>continuum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Still</a:t>
            </a:r>
            <a:r>
              <a:rPr lang="en-US" sz="2800" dirty="0">
                <a:latin typeface="+mj-lt"/>
              </a:rPr>
              <a:t>, the channel type can have environmental significance </a:t>
            </a:r>
            <a:r>
              <a:rPr lang="en-US" sz="2800" dirty="0" smtClean="0">
                <a:latin typeface="+mj-lt"/>
              </a:rPr>
              <a:t>(gradient, </a:t>
            </a:r>
            <a:r>
              <a:rPr lang="en-US" sz="2800" dirty="0">
                <a:latin typeface="+mj-lt"/>
              </a:rPr>
              <a:t>sediment </a:t>
            </a:r>
            <a:r>
              <a:rPr lang="en-US" sz="2800" dirty="0" smtClean="0">
                <a:latin typeface="+mj-lt"/>
              </a:rPr>
              <a:t>supply, climate, vegetation, …)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7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58"/>
    </mc:Choice>
    <mc:Fallback xmlns="">
      <p:transition spd="slow" advTm="6025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368</Words>
  <Application>Microsoft Office PowerPoint</Application>
  <PresentationFormat>Widescreen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Fluvial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Fluvial Environments</dc:title>
  <dc:creator>Matthew Clapham</dc:creator>
  <cp:lastModifiedBy>Matthew Clapham</cp:lastModifiedBy>
  <cp:revision>40</cp:revision>
  <dcterms:created xsi:type="dcterms:W3CDTF">2015-03-26T19:22:24Z</dcterms:created>
  <dcterms:modified xsi:type="dcterms:W3CDTF">2015-09-11T00:15:31Z</dcterms:modified>
</cp:coreProperties>
</file>