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9" r:id="rId4"/>
    <p:sldId id="260" r:id="rId5"/>
    <p:sldId id="274" r:id="rId6"/>
    <p:sldId id="261" r:id="rId7"/>
    <p:sldId id="266" r:id="rId8"/>
    <p:sldId id="263" r:id="rId9"/>
    <p:sldId id="264" r:id="rId10"/>
    <p:sldId id="275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E9F48-3EC7-40B1-8330-538EE19A896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5397-AAED-4B05-B1C9-F965051D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5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2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0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6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5F24-A630-4B00-99AB-C18E8B02E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2C98-E628-4D87-BB21-77B89C6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0259"/>
            <a:ext cx="9144000" cy="1483677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Fluvial Sequence Stratigraphy</a:t>
            </a:r>
            <a:br>
              <a:rPr lang="en-US" sz="4400" dirty="0" smtClean="0"/>
            </a:br>
            <a:r>
              <a:rPr lang="en-US" sz="4000" dirty="0" smtClean="0"/>
              <a:t>(Base Level and Accommodation)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9"/>
          <a:stretch/>
        </p:blipFill>
        <p:spPr>
          <a:xfrm>
            <a:off x="763929" y="1889759"/>
            <a:ext cx="5079676" cy="3968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43" y="1889759"/>
            <a:ext cx="5291329" cy="3968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667" y="5858256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Aggradation</a:t>
            </a:r>
          </a:p>
          <a:p>
            <a:pPr algn="ctr"/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ediment </a:t>
            </a:r>
            <a:r>
              <a:rPr lang="en-US" sz="2400" dirty="0">
                <a:latin typeface="+mj-lt"/>
              </a:rPr>
              <a:t>is deposited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0307" y="585825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Incision</a:t>
            </a:r>
          </a:p>
          <a:p>
            <a:pPr algn="ctr"/>
            <a:r>
              <a:rPr lang="en-US" sz="2400" dirty="0">
                <a:latin typeface="+mj-lt"/>
              </a:rPr>
              <a:t>Sediment is eroded</a:t>
            </a:r>
          </a:p>
        </p:txBody>
      </p:sp>
    </p:spTree>
    <p:extLst>
      <p:ext uri="{BB962C8B-B14F-4D97-AF65-F5344CB8AC3E}">
        <p14:creationId xmlns:p14="http://schemas.microsoft.com/office/powerpoint/2010/main" val="10420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8"/>
    </mc:Choice>
    <mc:Fallback xmlns="">
      <p:transition spd="slow" advTm="7253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138" y="228601"/>
            <a:ext cx="434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Rate of base level rise is fast</a:t>
            </a:r>
            <a:endParaRPr lang="en-US" sz="2800" dirty="0">
              <a:latin typeface="+mj-lt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07008" y="745655"/>
            <a:ext cx="9784080" cy="2668389"/>
            <a:chOff x="2087880" y="1392936"/>
            <a:chExt cx="8046720" cy="2194560"/>
          </a:xfrm>
        </p:grpSpPr>
        <p:pic>
          <p:nvPicPr>
            <p:cNvPr id="9" name="Picture 8" descr="Base level cycle.jpg"/>
            <p:cNvPicPr>
              <a:picLocks noChangeAspect="1"/>
            </p:cNvPicPr>
            <p:nvPr/>
          </p:nvPicPr>
          <p:blipFill rotWithShape="1">
            <a:blip r:embed="rId3" cstate="print"/>
            <a:srcRect l="2019" t="2012" r="1101" b="56577"/>
            <a:stretch/>
          </p:blipFill>
          <p:spPr>
            <a:xfrm>
              <a:off x="2087880" y="1392936"/>
              <a:ext cx="8046720" cy="21945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31466" y="1492138"/>
              <a:ext cx="1345738" cy="2095358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High accommodation floodpl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9" y="3615125"/>
            <a:ext cx="5098138" cy="3177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4900" y="3972831"/>
            <a:ext cx="64874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High-Accommodation Fluvial Deposits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Dominated </a:t>
            </a:r>
            <a:r>
              <a:rPr lang="en-US" sz="2800" dirty="0">
                <a:latin typeface="+mj-lt"/>
              </a:rPr>
              <a:t>by aggrading floodplain deposits with thin, isolated (“single </a:t>
            </a:r>
            <a:r>
              <a:rPr lang="en-US" sz="2800" dirty="0" err="1" smtClean="0">
                <a:latin typeface="+mj-lt"/>
              </a:rPr>
              <a:t>storey</a:t>
            </a:r>
            <a:r>
              <a:rPr lang="en-US" sz="2800" dirty="0">
                <a:latin typeface="+mj-lt"/>
              </a:rPr>
              <a:t>”) channel sandstones</a:t>
            </a:r>
          </a:p>
        </p:txBody>
      </p:sp>
    </p:spTree>
    <p:extLst>
      <p:ext uri="{BB962C8B-B14F-4D97-AF65-F5344CB8AC3E}">
        <p14:creationId xmlns:p14="http://schemas.microsoft.com/office/powerpoint/2010/main" val="40312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1"/>
    </mc:Choice>
    <mc:Fallback xmlns="">
      <p:transition spd="slow" advTm="359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9881" y="228601"/>
            <a:ext cx="117909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High-Accommodation Fluvial Deposits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Dominated by lower-energy fluvial systems (often meandering)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High-accommodation </a:t>
            </a:r>
            <a:r>
              <a:rPr lang="en-US" sz="2800" dirty="0">
                <a:latin typeface="+mj-lt"/>
              </a:rPr>
              <a:t>successions comprise most of fluvial depositional sequence</a:t>
            </a:r>
          </a:p>
        </p:txBody>
      </p:sp>
      <p:pic>
        <p:nvPicPr>
          <p:cNvPr id="4" name="Picture 3" descr="High accommodation lateral accretion.jpg"/>
          <p:cNvPicPr>
            <a:picLocks noChangeAspect="1"/>
          </p:cNvPicPr>
          <p:nvPr/>
        </p:nvPicPr>
        <p:blipFill>
          <a:blip r:embed="rId3"/>
          <a:srcRect t="4249" b="6374"/>
          <a:stretch>
            <a:fillRect/>
          </a:stretch>
        </p:blipFill>
        <p:spPr>
          <a:xfrm>
            <a:off x="2438400" y="2250110"/>
            <a:ext cx="7315200" cy="44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4"/>
    </mc:Choice>
    <mc:Fallback xmlns="">
      <p:transition spd="slow" advTm="6851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0"/>
          <a:stretch/>
        </p:blipFill>
        <p:spPr>
          <a:xfrm>
            <a:off x="521687" y="620990"/>
            <a:ext cx="6236208" cy="60350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068793" y="987552"/>
            <a:ext cx="1243584" cy="3959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81551" y="346509"/>
            <a:ext cx="27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Equilibrium profile gradient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3617" y="671489"/>
            <a:ext cx="64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large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7888" y="67148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small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44076" y="856155"/>
            <a:ext cx="82296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91048" y="346509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Rate of accommodation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711890" y="1049154"/>
            <a:ext cx="1684433" cy="5120640"/>
          </a:xfrm>
          <a:custGeom>
            <a:avLst/>
            <a:gdLst>
              <a:gd name="connsiteX0" fmla="*/ 462014 w 1685262"/>
              <a:gd name="connsiteY0" fmla="*/ 0 h 5274644"/>
              <a:gd name="connsiteX1" fmla="*/ 1684422 w 1685262"/>
              <a:gd name="connsiteY1" fmla="*/ 1896177 h 5274644"/>
              <a:gd name="connsiteX2" fmla="*/ 644894 w 1685262"/>
              <a:gd name="connsiteY2" fmla="*/ 3763478 h 5274644"/>
              <a:gd name="connsiteX3" fmla="*/ 105879 w 1685262"/>
              <a:gd name="connsiteY3" fmla="*/ 4591250 h 5274644"/>
              <a:gd name="connsiteX4" fmla="*/ 1 w 1685262"/>
              <a:gd name="connsiteY4" fmla="*/ 5120640 h 5274644"/>
              <a:gd name="connsiteX5" fmla="*/ 1 w 1685262"/>
              <a:gd name="connsiteY5" fmla="*/ 5120640 h 5274644"/>
              <a:gd name="connsiteX6" fmla="*/ 895150 w 1685262"/>
              <a:gd name="connsiteY6" fmla="*/ 5274644 h 5274644"/>
              <a:gd name="connsiteX0" fmla="*/ 462014 w 1685262"/>
              <a:gd name="connsiteY0" fmla="*/ 0 h 5120640"/>
              <a:gd name="connsiteX1" fmla="*/ 1684422 w 1685262"/>
              <a:gd name="connsiteY1" fmla="*/ 1896177 h 5120640"/>
              <a:gd name="connsiteX2" fmla="*/ 644894 w 1685262"/>
              <a:gd name="connsiteY2" fmla="*/ 3763478 h 5120640"/>
              <a:gd name="connsiteX3" fmla="*/ 105879 w 1685262"/>
              <a:gd name="connsiteY3" fmla="*/ 4591250 h 5120640"/>
              <a:gd name="connsiteX4" fmla="*/ 1 w 1685262"/>
              <a:gd name="connsiteY4" fmla="*/ 5120640 h 5120640"/>
              <a:gd name="connsiteX5" fmla="*/ 1 w 1685262"/>
              <a:gd name="connsiteY5" fmla="*/ 5120640 h 5120640"/>
              <a:gd name="connsiteX0" fmla="*/ 462013 w 1685279"/>
              <a:gd name="connsiteY0" fmla="*/ 0 h 5120640"/>
              <a:gd name="connsiteX1" fmla="*/ 1684421 w 1685279"/>
              <a:gd name="connsiteY1" fmla="*/ 1896177 h 5120640"/>
              <a:gd name="connsiteX2" fmla="*/ 644893 w 1685279"/>
              <a:gd name="connsiteY2" fmla="*/ 3763478 h 5120640"/>
              <a:gd name="connsiteX3" fmla="*/ 0 w 1685279"/>
              <a:gd name="connsiteY3" fmla="*/ 5120640 h 5120640"/>
              <a:gd name="connsiteX4" fmla="*/ 0 w 1685279"/>
              <a:gd name="connsiteY4" fmla="*/ 5120640 h 5120640"/>
              <a:gd name="connsiteX0" fmla="*/ 462013 w 1684433"/>
              <a:gd name="connsiteY0" fmla="*/ 0 h 5120640"/>
              <a:gd name="connsiteX1" fmla="*/ 1684421 w 1684433"/>
              <a:gd name="connsiteY1" fmla="*/ 1896177 h 5120640"/>
              <a:gd name="connsiteX2" fmla="*/ 442762 w 1684433"/>
              <a:gd name="connsiteY2" fmla="*/ 3888606 h 5120640"/>
              <a:gd name="connsiteX3" fmla="*/ 0 w 1684433"/>
              <a:gd name="connsiteY3" fmla="*/ 5120640 h 5120640"/>
              <a:gd name="connsiteX4" fmla="*/ 0 w 1684433"/>
              <a:gd name="connsiteY4" fmla="*/ 5120640 h 5120640"/>
              <a:gd name="connsiteX0" fmla="*/ 462013 w 1684433"/>
              <a:gd name="connsiteY0" fmla="*/ 0 h 5120640"/>
              <a:gd name="connsiteX1" fmla="*/ 1684421 w 1684433"/>
              <a:gd name="connsiteY1" fmla="*/ 1896177 h 5120640"/>
              <a:gd name="connsiteX2" fmla="*/ 442762 w 1684433"/>
              <a:gd name="connsiteY2" fmla="*/ 3888606 h 5120640"/>
              <a:gd name="connsiteX3" fmla="*/ 0 w 1684433"/>
              <a:gd name="connsiteY3" fmla="*/ 5120640 h 5120640"/>
              <a:gd name="connsiteX4" fmla="*/ 0 w 1684433"/>
              <a:gd name="connsiteY4" fmla="*/ 5120640 h 5120640"/>
              <a:gd name="connsiteX0" fmla="*/ 462013 w 1684433"/>
              <a:gd name="connsiteY0" fmla="*/ 0 h 5120640"/>
              <a:gd name="connsiteX1" fmla="*/ 1684421 w 1684433"/>
              <a:gd name="connsiteY1" fmla="*/ 1896177 h 5120640"/>
              <a:gd name="connsiteX2" fmla="*/ 442762 w 1684433"/>
              <a:gd name="connsiteY2" fmla="*/ 3888606 h 5120640"/>
              <a:gd name="connsiteX3" fmla="*/ 0 w 1684433"/>
              <a:gd name="connsiteY3" fmla="*/ 5120640 h 5120640"/>
              <a:gd name="connsiteX4" fmla="*/ 0 w 1684433"/>
              <a:gd name="connsiteY4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33" h="5120640">
                <a:moveTo>
                  <a:pt x="462013" y="0"/>
                </a:moveTo>
                <a:cubicBezTo>
                  <a:pt x="1057977" y="634465"/>
                  <a:pt x="1687629" y="1248076"/>
                  <a:pt x="1684421" y="1896177"/>
                </a:cubicBezTo>
                <a:cubicBezTo>
                  <a:pt x="1681213" y="2544278"/>
                  <a:pt x="993006" y="3091313"/>
                  <a:pt x="442762" y="3888606"/>
                </a:cubicBezTo>
                <a:cubicBezTo>
                  <a:pt x="-107482" y="4685899"/>
                  <a:pt x="35293" y="4915301"/>
                  <a:pt x="0" y="5120640"/>
                </a:cubicBezTo>
                <a:lnTo>
                  <a:pt x="0" y="5120640"/>
                </a:ln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154652" y="990905"/>
            <a:ext cx="0" cy="5394960"/>
          </a:xfrm>
          <a:prstGeom prst="line">
            <a:avLst/>
          </a:prstGeom>
          <a:ln w="15875">
            <a:solidFill>
              <a:schemeClr val="accent1">
                <a:alpha val="5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086035" y="67148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high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1634" y="671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0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75519" y="668707"/>
            <a:ext cx="51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low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64"/>
    </mc:Choice>
    <mc:Fallback xmlns="">
      <p:transition spd="slow" advTm="7116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5488" y="195073"/>
            <a:ext cx="1119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At equilibrium, river follows </a:t>
            </a:r>
            <a:r>
              <a:rPr lang="en-US" sz="2800" b="1" u="sng" dirty="0">
                <a:latin typeface="+mj-lt"/>
              </a:rPr>
              <a:t>graded profile</a:t>
            </a:r>
            <a:r>
              <a:rPr lang="en-US" sz="2800" dirty="0">
                <a:latin typeface="+mj-lt"/>
              </a:rPr>
              <a:t> controlled by elevation of source area and </a:t>
            </a:r>
            <a:r>
              <a:rPr lang="en-US" sz="2800" b="1" u="sng" dirty="0">
                <a:latin typeface="+mj-lt"/>
              </a:rPr>
              <a:t>base </a:t>
            </a:r>
            <a:r>
              <a:rPr lang="en-US" sz="2800" b="1" u="sng" dirty="0" smtClean="0">
                <a:latin typeface="+mj-lt"/>
              </a:rPr>
              <a:t>level</a:t>
            </a:r>
            <a:r>
              <a:rPr lang="en-US" sz="2800" dirty="0" smtClean="0">
                <a:latin typeface="+mj-lt"/>
              </a:rPr>
              <a:t> (approximately sea level)</a:t>
            </a:r>
            <a:endParaRPr lang="en-US" sz="2800" b="1" u="sng" dirty="0">
              <a:latin typeface="+mj-lt"/>
            </a:endParaRPr>
          </a:p>
        </p:txBody>
      </p:sp>
      <p:pic>
        <p:nvPicPr>
          <p:cNvPr id="11" name="Picture 10" descr="Base 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6010" y="1797039"/>
            <a:ext cx="6715150" cy="286979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81905" y="2231624"/>
            <a:ext cx="1477520" cy="685800"/>
            <a:chOff x="571009" y="2181088"/>
            <a:chExt cx="1477520" cy="685800"/>
          </a:xfrm>
        </p:grpSpPr>
        <p:sp>
          <p:nvSpPr>
            <p:cNvPr id="14" name="TextBox 13"/>
            <p:cNvSpPr txBox="1"/>
            <p:nvPr/>
          </p:nvSpPr>
          <p:spPr>
            <a:xfrm>
              <a:off x="571009" y="2294680"/>
              <a:ext cx="1477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Tectonism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1881410" y="2332694"/>
              <a:ext cx="3048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882537" y="2715615"/>
              <a:ext cx="301752" cy="7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487745" y="2889034"/>
            <a:ext cx="1175880" cy="685800"/>
            <a:chOff x="8967967" y="2559040"/>
            <a:chExt cx="1175880" cy="6858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8816361" y="2710646"/>
              <a:ext cx="304800" cy="1588"/>
            </a:xfrm>
            <a:prstGeom prst="straightConnector1">
              <a:avLst/>
            </a:prstGeom>
            <a:ln w="254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8817488" y="3093567"/>
              <a:ext cx="301752" cy="794"/>
            </a:xfrm>
            <a:prstGeom prst="straightConnector1">
              <a:avLst/>
            </a:prstGeom>
            <a:ln w="254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002124" y="2695378"/>
              <a:ext cx="1141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33CC"/>
                  </a:solidFill>
                </a:rPr>
                <a:t>Eustasy</a:t>
              </a:r>
              <a:endParaRPr lang="en-US" sz="2400" b="1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3938016" y="2536424"/>
            <a:ext cx="380206" cy="1524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6360" y="1219200"/>
            <a:ext cx="4813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Climate (river discharge)</a:t>
            </a:r>
          </a:p>
          <a:p>
            <a:r>
              <a:rPr lang="en-US" sz="2400" b="1" dirty="0">
                <a:solidFill>
                  <a:srgbClr val="009900"/>
                </a:solidFill>
              </a:rPr>
              <a:t>transport capacity vs. sediment load</a:t>
            </a:r>
          </a:p>
        </p:txBody>
      </p:sp>
      <p:pic>
        <p:nvPicPr>
          <p:cNvPr id="23" name="Picture 22" descr="Accommodation controls 2.jpg"/>
          <p:cNvPicPr>
            <a:picLocks noChangeAspect="1"/>
          </p:cNvPicPr>
          <p:nvPr/>
        </p:nvPicPr>
        <p:blipFill rotWithShape="1">
          <a:blip r:embed="rId5" cstate="print"/>
          <a:srcRect t="2" b="56424"/>
          <a:stretch/>
        </p:blipFill>
        <p:spPr>
          <a:xfrm>
            <a:off x="2566010" y="4831128"/>
            <a:ext cx="4716688" cy="19552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41916" y="5215576"/>
            <a:ext cx="414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Effect of </a:t>
            </a:r>
            <a:r>
              <a:rPr lang="en-US" sz="2800" dirty="0" err="1">
                <a:solidFill>
                  <a:srgbClr val="0033CC"/>
                </a:solidFill>
                <a:latin typeface="+mj-lt"/>
              </a:rPr>
              <a:t>eustasy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decreases in upstream direction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6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23"/>
    </mc:Choice>
    <mc:Fallback xmlns="">
      <p:transition spd="slow" advTm="102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5105" y="29994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u="sng" dirty="0">
                <a:latin typeface="+mj-lt"/>
              </a:rPr>
              <a:t>Depositional Sequence</a:t>
            </a:r>
            <a:r>
              <a:rPr lang="en-US" sz="2800" dirty="0">
                <a:latin typeface="+mj-lt"/>
              </a:rPr>
              <a:t>: complete cycle of base level</a:t>
            </a:r>
          </a:p>
        </p:txBody>
      </p:sp>
      <p:sp>
        <p:nvSpPr>
          <p:cNvPr id="4" name="Freeform 3"/>
          <p:cNvSpPr/>
          <p:nvPr/>
        </p:nvSpPr>
        <p:spPr>
          <a:xfrm>
            <a:off x="7023348" y="4546730"/>
            <a:ext cx="3427412" cy="990600"/>
          </a:xfrm>
          <a:custGeom>
            <a:avLst/>
            <a:gdLst>
              <a:gd name="connsiteX0" fmla="*/ 0 w 2895600"/>
              <a:gd name="connsiteY0" fmla="*/ 0 h 728662"/>
              <a:gd name="connsiteX1" fmla="*/ 123825 w 2895600"/>
              <a:gd name="connsiteY1" fmla="*/ 19050 h 728662"/>
              <a:gd name="connsiteX2" fmla="*/ 242887 w 2895600"/>
              <a:gd name="connsiteY2" fmla="*/ 47625 h 728662"/>
              <a:gd name="connsiteX3" fmla="*/ 342900 w 2895600"/>
              <a:gd name="connsiteY3" fmla="*/ 76200 h 728662"/>
              <a:gd name="connsiteX4" fmla="*/ 438150 w 2895600"/>
              <a:gd name="connsiteY4" fmla="*/ 104775 h 728662"/>
              <a:gd name="connsiteX5" fmla="*/ 600075 w 2895600"/>
              <a:gd name="connsiteY5" fmla="*/ 161925 h 728662"/>
              <a:gd name="connsiteX6" fmla="*/ 752475 w 2895600"/>
              <a:gd name="connsiteY6" fmla="*/ 219075 h 728662"/>
              <a:gd name="connsiteX7" fmla="*/ 971550 w 2895600"/>
              <a:gd name="connsiteY7" fmla="*/ 309562 h 728662"/>
              <a:gd name="connsiteX8" fmla="*/ 1176337 w 2895600"/>
              <a:gd name="connsiteY8" fmla="*/ 385762 h 728662"/>
              <a:gd name="connsiteX9" fmla="*/ 1314450 w 2895600"/>
              <a:gd name="connsiteY9" fmla="*/ 433387 h 728662"/>
              <a:gd name="connsiteX10" fmla="*/ 1495425 w 2895600"/>
              <a:gd name="connsiteY10" fmla="*/ 495300 h 728662"/>
              <a:gd name="connsiteX11" fmla="*/ 1643062 w 2895600"/>
              <a:gd name="connsiteY11" fmla="*/ 542925 h 728662"/>
              <a:gd name="connsiteX12" fmla="*/ 1800225 w 2895600"/>
              <a:gd name="connsiteY12" fmla="*/ 585787 h 728662"/>
              <a:gd name="connsiteX13" fmla="*/ 2024062 w 2895600"/>
              <a:gd name="connsiteY13" fmla="*/ 638175 h 728662"/>
              <a:gd name="connsiteX14" fmla="*/ 2176462 w 2895600"/>
              <a:gd name="connsiteY14" fmla="*/ 666750 h 728662"/>
              <a:gd name="connsiteX15" fmla="*/ 2381250 w 2895600"/>
              <a:gd name="connsiteY15" fmla="*/ 695325 h 728662"/>
              <a:gd name="connsiteX16" fmla="*/ 2557462 w 2895600"/>
              <a:gd name="connsiteY16" fmla="*/ 714375 h 728662"/>
              <a:gd name="connsiteX17" fmla="*/ 2895600 w 2895600"/>
              <a:gd name="connsiteY17" fmla="*/ 72866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5600" h="728662">
                <a:moveTo>
                  <a:pt x="0" y="0"/>
                </a:moveTo>
                <a:lnTo>
                  <a:pt x="123825" y="19050"/>
                </a:lnTo>
                <a:lnTo>
                  <a:pt x="242887" y="47625"/>
                </a:lnTo>
                <a:lnTo>
                  <a:pt x="342900" y="76200"/>
                </a:lnTo>
                <a:lnTo>
                  <a:pt x="438150" y="104775"/>
                </a:lnTo>
                <a:lnTo>
                  <a:pt x="600075" y="161925"/>
                </a:lnTo>
                <a:lnTo>
                  <a:pt x="752475" y="219075"/>
                </a:lnTo>
                <a:lnTo>
                  <a:pt x="971550" y="309562"/>
                </a:lnTo>
                <a:lnTo>
                  <a:pt x="1176337" y="385762"/>
                </a:lnTo>
                <a:lnTo>
                  <a:pt x="1314450" y="433387"/>
                </a:lnTo>
                <a:lnTo>
                  <a:pt x="1495425" y="495300"/>
                </a:lnTo>
                <a:lnTo>
                  <a:pt x="1643062" y="542925"/>
                </a:lnTo>
                <a:lnTo>
                  <a:pt x="1800225" y="585787"/>
                </a:lnTo>
                <a:lnTo>
                  <a:pt x="2024062" y="638175"/>
                </a:lnTo>
                <a:lnTo>
                  <a:pt x="2176462" y="666750"/>
                </a:lnTo>
                <a:lnTo>
                  <a:pt x="2381250" y="695325"/>
                </a:lnTo>
                <a:lnTo>
                  <a:pt x="2557462" y="714375"/>
                </a:lnTo>
                <a:lnTo>
                  <a:pt x="2895600" y="728662"/>
                </a:lnTo>
              </a:path>
            </a:pathLst>
          </a:cu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24078" y="4546730"/>
            <a:ext cx="3427412" cy="762000"/>
          </a:xfrm>
          <a:custGeom>
            <a:avLst/>
            <a:gdLst>
              <a:gd name="connsiteX0" fmla="*/ 0 w 2895600"/>
              <a:gd name="connsiteY0" fmla="*/ 0 h 728662"/>
              <a:gd name="connsiteX1" fmla="*/ 123825 w 2895600"/>
              <a:gd name="connsiteY1" fmla="*/ 19050 h 728662"/>
              <a:gd name="connsiteX2" fmla="*/ 242887 w 2895600"/>
              <a:gd name="connsiteY2" fmla="*/ 47625 h 728662"/>
              <a:gd name="connsiteX3" fmla="*/ 342900 w 2895600"/>
              <a:gd name="connsiteY3" fmla="*/ 76200 h 728662"/>
              <a:gd name="connsiteX4" fmla="*/ 438150 w 2895600"/>
              <a:gd name="connsiteY4" fmla="*/ 104775 h 728662"/>
              <a:gd name="connsiteX5" fmla="*/ 600075 w 2895600"/>
              <a:gd name="connsiteY5" fmla="*/ 161925 h 728662"/>
              <a:gd name="connsiteX6" fmla="*/ 752475 w 2895600"/>
              <a:gd name="connsiteY6" fmla="*/ 219075 h 728662"/>
              <a:gd name="connsiteX7" fmla="*/ 971550 w 2895600"/>
              <a:gd name="connsiteY7" fmla="*/ 309562 h 728662"/>
              <a:gd name="connsiteX8" fmla="*/ 1176337 w 2895600"/>
              <a:gd name="connsiteY8" fmla="*/ 385762 h 728662"/>
              <a:gd name="connsiteX9" fmla="*/ 1314450 w 2895600"/>
              <a:gd name="connsiteY9" fmla="*/ 433387 h 728662"/>
              <a:gd name="connsiteX10" fmla="*/ 1495425 w 2895600"/>
              <a:gd name="connsiteY10" fmla="*/ 495300 h 728662"/>
              <a:gd name="connsiteX11" fmla="*/ 1643062 w 2895600"/>
              <a:gd name="connsiteY11" fmla="*/ 542925 h 728662"/>
              <a:gd name="connsiteX12" fmla="*/ 1800225 w 2895600"/>
              <a:gd name="connsiteY12" fmla="*/ 585787 h 728662"/>
              <a:gd name="connsiteX13" fmla="*/ 2024062 w 2895600"/>
              <a:gd name="connsiteY13" fmla="*/ 638175 h 728662"/>
              <a:gd name="connsiteX14" fmla="*/ 2176462 w 2895600"/>
              <a:gd name="connsiteY14" fmla="*/ 666750 h 728662"/>
              <a:gd name="connsiteX15" fmla="*/ 2381250 w 2895600"/>
              <a:gd name="connsiteY15" fmla="*/ 695325 h 728662"/>
              <a:gd name="connsiteX16" fmla="*/ 2557462 w 2895600"/>
              <a:gd name="connsiteY16" fmla="*/ 714375 h 728662"/>
              <a:gd name="connsiteX17" fmla="*/ 2895600 w 2895600"/>
              <a:gd name="connsiteY17" fmla="*/ 72866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5600" h="728662">
                <a:moveTo>
                  <a:pt x="0" y="0"/>
                </a:moveTo>
                <a:lnTo>
                  <a:pt x="123825" y="19050"/>
                </a:lnTo>
                <a:lnTo>
                  <a:pt x="242887" y="47625"/>
                </a:lnTo>
                <a:lnTo>
                  <a:pt x="342900" y="76200"/>
                </a:lnTo>
                <a:lnTo>
                  <a:pt x="438150" y="104775"/>
                </a:lnTo>
                <a:lnTo>
                  <a:pt x="600075" y="161925"/>
                </a:lnTo>
                <a:lnTo>
                  <a:pt x="752475" y="219075"/>
                </a:lnTo>
                <a:lnTo>
                  <a:pt x="971550" y="309562"/>
                </a:lnTo>
                <a:lnTo>
                  <a:pt x="1176337" y="385762"/>
                </a:lnTo>
                <a:lnTo>
                  <a:pt x="1314450" y="433387"/>
                </a:lnTo>
                <a:lnTo>
                  <a:pt x="1495425" y="495300"/>
                </a:lnTo>
                <a:lnTo>
                  <a:pt x="1643062" y="542925"/>
                </a:lnTo>
                <a:lnTo>
                  <a:pt x="1800225" y="585787"/>
                </a:lnTo>
                <a:lnTo>
                  <a:pt x="2024062" y="638175"/>
                </a:lnTo>
                <a:lnTo>
                  <a:pt x="2176462" y="666750"/>
                </a:lnTo>
                <a:lnTo>
                  <a:pt x="2381250" y="695325"/>
                </a:lnTo>
                <a:lnTo>
                  <a:pt x="2557462" y="714375"/>
                </a:lnTo>
                <a:lnTo>
                  <a:pt x="2895600" y="728662"/>
                </a:lnTo>
              </a:path>
            </a:pathLst>
          </a:cu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27317" y="4546730"/>
            <a:ext cx="3429000" cy="990600"/>
          </a:xfrm>
          <a:custGeom>
            <a:avLst/>
            <a:gdLst>
              <a:gd name="connsiteX0" fmla="*/ 0 w 3429000"/>
              <a:gd name="connsiteY0" fmla="*/ 0 h 990600"/>
              <a:gd name="connsiteX1" fmla="*/ 242887 w 3429000"/>
              <a:gd name="connsiteY1" fmla="*/ 47625 h 990600"/>
              <a:gd name="connsiteX2" fmla="*/ 533400 w 3429000"/>
              <a:gd name="connsiteY2" fmla="*/ 123825 h 990600"/>
              <a:gd name="connsiteX3" fmla="*/ 819150 w 3429000"/>
              <a:gd name="connsiteY3" fmla="*/ 209550 h 990600"/>
              <a:gd name="connsiteX4" fmla="*/ 1181100 w 3429000"/>
              <a:gd name="connsiteY4" fmla="*/ 338138 h 990600"/>
              <a:gd name="connsiteX5" fmla="*/ 1466850 w 3429000"/>
              <a:gd name="connsiteY5" fmla="*/ 433388 h 990600"/>
              <a:gd name="connsiteX6" fmla="*/ 1790700 w 3429000"/>
              <a:gd name="connsiteY6" fmla="*/ 528638 h 990600"/>
              <a:gd name="connsiteX7" fmla="*/ 2081212 w 3429000"/>
              <a:gd name="connsiteY7" fmla="*/ 604838 h 990600"/>
              <a:gd name="connsiteX8" fmla="*/ 2247900 w 3429000"/>
              <a:gd name="connsiteY8" fmla="*/ 642938 h 990600"/>
              <a:gd name="connsiteX9" fmla="*/ 2438400 w 3429000"/>
              <a:gd name="connsiteY9" fmla="*/ 676275 h 990600"/>
              <a:gd name="connsiteX10" fmla="*/ 2643187 w 3429000"/>
              <a:gd name="connsiteY10" fmla="*/ 709613 h 990600"/>
              <a:gd name="connsiteX11" fmla="*/ 2981325 w 3429000"/>
              <a:gd name="connsiteY11" fmla="*/ 747713 h 990600"/>
              <a:gd name="connsiteX12" fmla="*/ 3357562 w 3429000"/>
              <a:gd name="connsiteY12" fmla="*/ 762000 h 990600"/>
              <a:gd name="connsiteX13" fmla="*/ 3429000 w 3429000"/>
              <a:gd name="connsiteY13" fmla="*/ 762000 h 990600"/>
              <a:gd name="connsiteX14" fmla="*/ 3429000 w 3429000"/>
              <a:gd name="connsiteY14" fmla="*/ 990600 h 990600"/>
              <a:gd name="connsiteX15" fmla="*/ 3224212 w 3429000"/>
              <a:gd name="connsiteY15" fmla="*/ 985838 h 990600"/>
              <a:gd name="connsiteX16" fmla="*/ 3000375 w 3429000"/>
              <a:gd name="connsiteY16" fmla="*/ 971550 h 990600"/>
              <a:gd name="connsiteX17" fmla="*/ 2828925 w 3429000"/>
              <a:gd name="connsiteY17" fmla="*/ 952500 h 990600"/>
              <a:gd name="connsiteX18" fmla="*/ 2647950 w 3429000"/>
              <a:gd name="connsiteY18" fmla="*/ 923925 h 990600"/>
              <a:gd name="connsiteX19" fmla="*/ 2476500 w 3429000"/>
              <a:gd name="connsiteY19" fmla="*/ 890588 h 990600"/>
              <a:gd name="connsiteX20" fmla="*/ 2228850 w 3429000"/>
              <a:gd name="connsiteY20" fmla="*/ 823913 h 990600"/>
              <a:gd name="connsiteX21" fmla="*/ 2038350 w 3429000"/>
              <a:gd name="connsiteY21" fmla="*/ 766763 h 990600"/>
              <a:gd name="connsiteX22" fmla="*/ 1800225 w 3429000"/>
              <a:gd name="connsiteY22" fmla="*/ 681038 h 990600"/>
              <a:gd name="connsiteX23" fmla="*/ 1557337 w 3429000"/>
              <a:gd name="connsiteY23" fmla="*/ 585788 h 990600"/>
              <a:gd name="connsiteX24" fmla="*/ 1333500 w 3429000"/>
              <a:gd name="connsiteY24" fmla="*/ 495300 h 990600"/>
              <a:gd name="connsiteX25" fmla="*/ 1114425 w 3429000"/>
              <a:gd name="connsiteY25" fmla="*/ 400050 h 990600"/>
              <a:gd name="connsiteX26" fmla="*/ 919162 w 3429000"/>
              <a:gd name="connsiteY26" fmla="*/ 304800 h 990600"/>
              <a:gd name="connsiteX27" fmla="*/ 766762 w 3429000"/>
              <a:gd name="connsiteY27" fmla="*/ 242888 h 990600"/>
              <a:gd name="connsiteX28" fmla="*/ 633412 w 3429000"/>
              <a:gd name="connsiteY28" fmla="*/ 180975 h 990600"/>
              <a:gd name="connsiteX29" fmla="*/ 490537 w 3429000"/>
              <a:gd name="connsiteY29" fmla="*/ 128588 h 990600"/>
              <a:gd name="connsiteX30" fmla="*/ 338137 w 3429000"/>
              <a:gd name="connsiteY30" fmla="*/ 80963 h 990600"/>
              <a:gd name="connsiteX31" fmla="*/ 0 w 3429000"/>
              <a:gd name="connsiteY31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29000" h="990600">
                <a:moveTo>
                  <a:pt x="0" y="0"/>
                </a:moveTo>
                <a:lnTo>
                  <a:pt x="242887" y="47625"/>
                </a:lnTo>
                <a:lnTo>
                  <a:pt x="533400" y="123825"/>
                </a:lnTo>
                <a:lnTo>
                  <a:pt x="819150" y="209550"/>
                </a:lnTo>
                <a:lnTo>
                  <a:pt x="1181100" y="338138"/>
                </a:lnTo>
                <a:lnTo>
                  <a:pt x="1466850" y="433388"/>
                </a:lnTo>
                <a:lnTo>
                  <a:pt x="1790700" y="528638"/>
                </a:lnTo>
                <a:lnTo>
                  <a:pt x="2081212" y="604838"/>
                </a:lnTo>
                <a:lnTo>
                  <a:pt x="2247900" y="642938"/>
                </a:lnTo>
                <a:lnTo>
                  <a:pt x="2438400" y="676275"/>
                </a:lnTo>
                <a:lnTo>
                  <a:pt x="2643187" y="709613"/>
                </a:lnTo>
                <a:lnTo>
                  <a:pt x="2981325" y="747713"/>
                </a:lnTo>
                <a:lnTo>
                  <a:pt x="3357562" y="762000"/>
                </a:lnTo>
                <a:lnTo>
                  <a:pt x="3429000" y="762000"/>
                </a:lnTo>
                <a:lnTo>
                  <a:pt x="3429000" y="990600"/>
                </a:lnTo>
                <a:lnTo>
                  <a:pt x="3224212" y="985838"/>
                </a:lnTo>
                <a:lnTo>
                  <a:pt x="3000375" y="971550"/>
                </a:lnTo>
                <a:lnTo>
                  <a:pt x="2828925" y="952500"/>
                </a:lnTo>
                <a:lnTo>
                  <a:pt x="2647950" y="923925"/>
                </a:lnTo>
                <a:lnTo>
                  <a:pt x="2476500" y="890588"/>
                </a:lnTo>
                <a:lnTo>
                  <a:pt x="2228850" y="823913"/>
                </a:lnTo>
                <a:lnTo>
                  <a:pt x="2038350" y="766763"/>
                </a:lnTo>
                <a:lnTo>
                  <a:pt x="1800225" y="681038"/>
                </a:lnTo>
                <a:lnTo>
                  <a:pt x="1557337" y="585788"/>
                </a:lnTo>
                <a:lnTo>
                  <a:pt x="1333500" y="495300"/>
                </a:lnTo>
                <a:lnTo>
                  <a:pt x="1114425" y="400050"/>
                </a:lnTo>
                <a:lnTo>
                  <a:pt x="919162" y="304800"/>
                </a:lnTo>
                <a:lnTo>
                  <a:pt x="766762" y="242888"/>
                </a:lnTo>
                <a:lnTo>
                  <a:pt x="633412" y="180975"/>
                </a:lnTo>
                <a:lnTo>
                  <a:pt x="490537" y="128588"/>
                </a:lnTo>
                <a:lnTo>
                  <a:pt x="338137" y="80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0414248" y="5457703"/>
            <a:ext cx="304800" cy="1588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89000" y="5273831"/>
            <a:ext cx="15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Base level rise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6255" y="5236029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equilibrium profile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2254" y="4532699"/>
            <a:ext cx="240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equilibrium profile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03655" y="5765930"/>
            <a:ext cx="388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Accommodation space – river aggrades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9957842" y="5411930"/>
            <a:ext cx="227012" cy="4302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Base level cycle.jpg"/>
          <p:cNvPicPr>
            <a:picLocks noChangeAspect="1"/>
          </p:cNvPicPr>
          <p:nvPr/>
        </p:nvPicPr>
        <p:blipFill rotWithShape="1">
          <a:blip r:embed="rId4" cstate="print"/>
          <a:srcRect l="2019" t="2012" r="1101" b="56577"/>
          <a:stretch/>
        </p:blipFill>
        <p:spPr>
          <a:xfrm>
            <a:off x="1178342" y="1227756"/>
            <a:ext cx="9835316" cy="2682359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889885" y="4546730"/>
            <a:ext cx="3427412" cy="990600"/>
          </a:xfrm>
          <a:custGeom>
            <a:avLst/>
            <a:gdLst>
              <a:gd name="connsiteX0" fmla="*/ 0 w 2895600"/>
              <a:gd name="connsiteY0" fmla="*/ 0 h 728662"/>
              <a:gd name="connsiteX1" fmla="*/ 123825 w 2895600"/>
              <a:gd name="connsiteY1" fmla="*/ 19050 h 728662"/>
              <a:gd name="connsiteX2" fmla="*/ 242887 w 2895600"/>
              <a:gd name="connsiteY2" fmla="*/ 47625 h 728662"/>
              <a:gd name="connsiteX3" fmla="*/ 342900 w 2895600"/>
              <a:gd name="connsiteY3" fmla="*/ 76200 h 728662"/>
              <a:gd name="connsiteX4" fmla="*/ 438150 w 2895600"/>
              <a:gd name="connsiteY4" fmla="*/ 104775 h 728662"/>
              <a:gd name="connsiteX5" fmla="*/ 600075 w 2895600"/>
              <a:gd name="connsiteY5" fmla="*/ 161925 h 728662"/>
              <a:gd name="connsiteX6" fmla="*/ 752475 w 2895600"/>
              <a:gd name="connsiteY6" fmla="*/ 219075 h 728662"/>
              <a:gd name="connsiteX7" fmla="*/ 971550 w 2895600"/>
              <a:gd name="connsiteY7" fmla="*/ 309562 h 728662"/>
              <a:gd name="connsiteX8" fmla="*/ 1176337 w 2895600"/>
              <a:gd name="connsiteY8" fmla="*/ 385762 h 728662"/>
              <a:gd name="connsiteX9" fmla="*/ 1314450 w 2895600"/>
              <a:gd name="connsiteY9" fmla="*/ 433387 h 728662"/>
              <a:gd name="connsiteX10" fmla="*/ 1495425 w 2895600"/>
              <a:gd name="connsiteY10" fmla="*/ 495300 h 728662"/>
              <a:gd name="connsiteX11" fmla="*/ 1643062 w 2895600"/>
              <a:gd name="connsiteY11" fmla="*/ 542925 h 728662"/>
              <a:gd name="connsiteX12" fmla="*/ 1800225 w 2895600"/>
              <a:gd name="connsiteY12" fmla="*/ 585787 h 728662"/>
              <a:gd name="connsiteX13" fmla="*/ 2024062 w 2895600"/>
              <a:gd name="connsiteY13" fmla="*/ 638175 h 728662"/>
              <a:gd name="connsiteX14" fmla="*/ 2176462 w 2895600"/>
              <a:gd name="connsiteY14" fmla="*/ 666750 h 728662"/>
              <a:gd name="connsiteX15" fmla="*/ 2381250 w 2895600"/>
              <a:gd name="connsiteY15" fmla="*/ 695325 h 728662"/>
              <a:gd name="connsiteX16" fmla="*/ 2557462 w 2895600"/>
              <a:gd name="connsiteY16" fmla="*/ 714375 h 728662"/>
              <a:gd name="connsiteX17" fmla="*/ 2895600 w 2895600"/>
              <a:gd name="connsiteY17" fmla="*/ 72866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5600" h="728662">
                <a:moveTo>
                  <a:pt x="0" y="0"/>
                </a:moveTo>
                <a:lnTo>
                  <a:pt x="123825" y="19050"/>
                </a:lnTo>
                <a:lnTo>
                  <a:pt x="242887" y="47625"/>
                </a:lnTo>
                <a:lnTo>
                  <a:pt x="342900" y="76200"/>
                </a:lnTo>
                <a:lnTo>
                  <a:pt x="438150" y="104775"/>
                </a:lnTo>
                <a:lnTo>
                  <a:pt x="600075" y="161925"/>
                </a:lnTo>
                <a:lnTo>
                  <a:pt x="752475" y="219075"/>
                </a:lnTo>
                <a:lnTo>
                  <a:pt x="971550" y="309562"/>
                </a:lnTo>
                <a:lnTo>
                  <a:pt x="1176337" y="385762"/>
                </a:lnTo>
                <a:lnTo>
                  <a:pt x="1314450" y="433387"/>
                </a:lnTo>
                <a:lnTo>
                  <a:pt x="1495425" y="495300"/>
                </a:lnTo>
                <a:lnTo>
                  <a:pt x="1643062" y="542925"/>
                </a:lnTo>
                <a:lnTo>
                  <a:pt x="1800225" y="585787"/>
                </a:lnTo>
                <a:lnTo>
                  <a:pt x="2024062" y="638175"/>
                </a:lnTo>
                <a:lnTo>
                  <a:pt x="2176462" y="666750"/>
                </a:lnTo>
                <a:lnTo>
                  <a:pt x="2381250" y="695325"/>
                </a:lnTo>
                <a:lnTo>
                  <a:pt x="2557462" y="714375"/>
                </a:lnTo>
                <a:lnTo>
                  <a:pt x="2895600" y="728662"/>
                </a:lnTo>
              </a:path>
            </a:pathLst>
          </a:cu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90615" y="4546730"/>
            <a:ext cx="3427412" cy="762000"/>
          </a:xfrm>
          <a:custGeom>
            <a:avLst/>
            <a:gdLst>
              <a:gd name="connsiteX0" fmla="*/ 0 w 2895600"/>
              <a:gd name="connsiteY0" fmla="*/ 0 h 728662"/>
              <a:gd name="connsiteX1" fmla="*/ 123825 w 2895600"/>
              <a:gd name="connsiteY1" fmla="*/ 19050 h 728662"/>
              <a:gd name="connsiteX2" fmla="*/ 242887 w 2895600"/>
              <a:gd name="connsiteY2" fmla="*/ 47625 h 728662"/>
              <a:gd name="connsiteX3" fmla="*/ 342900 w 2895600"/>
              <a:gd name="connsiteY3" fmla="*/ 76200 h 728662"/>
              <a:gd name="connsiteX4" fmla="*/ 438150 w 2895600"/>
              <a:gd name="connsiteY4" fmla="*/ 104775 h 728662"/>
              <a:gd name="connsiteX5" fmla="*/ 600075 w 2895600"/>
              <a:gd name="connsiteY5" fmla="*/ 161925 h 728662"/>
              <a:gd name="connsiteX6" fmla="*/ 752475 w 2895600"/>
              <a:gd name="connsiteY6" fmla="*/ 219075 h 728662"/>
              <a:gd name="connsiteX7" fmla="*/ 971550 w 2895600"/>
              <a:gd name="connsiteY7" fmla="*/ 309562 h 728662"/>
              <a:gd name="connsiteX8" fmla="*/ 1176337 w 2895600"/>
              <a:gd name="connsiteY8" fmla="*/ 385762 h 728662"/>
              <a:gd name="connsiteX9" fmla="*/ 1314450 w 2895600"/>
              <a:gd name="connsiteY9" fmla="*/ 433387 h 728662"/>
              <a:gd name="connsiteX10" fmla="*/ 1495425 w 2895600"/>
              <a:gd name="connsiteY10" fmla="*/ 495300 h 728662"/>
              <a:gd name="connsiteX11" fmla="*/ 1643062 w 2895600"/>
              <a:gd name="connsiteY11" fmla="*/ 542925 h 728662"/>
              <a:gd name="connsiteX12" fmla="*/ 1800225 w 2895600"/>
              <a:gd name="connsiteY12" fmla="*/ 585787 h 728662"/>
              <a:gd name="connsiteX13" fmla="*/ 2024062 w 2895600"/>
              <a:gd name="connsiteY13" fmla="*/ 638175 h 728662"/>
              <a:gd name="connsiteX14" fmla="*/ 2176462 w 2895600"/>
              <a:gd name="connsiteY14" fmla="*/ 666750 h 728662"/>
              <a:gd name="connsiteX15" fmla="*/ 2381250 w 2895600"/>
              <a:gd name="connsiteY15" fmla="*/ 695325 h 728662"/>
              <a:gd name="connsiteX16" fmla="*/ 2557462 w 2895600"/>
              <a:gd name="connsiteY16" fmla="*/ 714375 h 728662"/>
              <a:gd name="connsiteX17" fmla="*/ 2895600 w 2895600"/>
              <a:gd name="connsiteY17" fmla="*/ 72866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5600" h="728662">
                <a:moveTo>
                  <a:pt x="0" y="0"/>
                </a:moveTo>
                <a:lnTo>
                  <a:pt x="123825" y="19050"/>
                </a:lnTo>
                <a:lnTo>
                  <a:pt x="242887" y="47625"/>
                </a:lnTo>
                <a:lnTo>
                  <a:pt x="342900" y="76200"/>
                </a:lnTo>
                <a:lnTo>
                  <a:pt x="438150" y="104775"/>
                </a:lnTo>
                <a:lnTo>
                  <a:pt x="600075" y="161925"/>
                </a:lnTo>
                <a:lnTo>
                  <a:pt x="752475" y="219075"/>
                </a:lnTo>
                <a:lnTo>
                  <a:pt x="971550" y="309562"/>
                </a:lnTo>
                <a:lnTo>
                  <a:pt x="1176337" y="385762"/>
                </a:lnTo>
                <a:lnTo>
                  <a:pt x="1314450" y="433387"/>
                </a:lnTo>
                <a:lnTo>
                  <a:pt x="1495425" y="495300"/>
                </a:lnTo>
                <a:lnTo>
                  <a:pt x="1643062" y="542925"/>
                </a:lnTo>
                <a:lnTo>
                  <a:pt x="1800225" y="585787"/>
                </a:lnTo>
                <a:lnTo>
                  <a:pt x="2024062" y="638175"/>
                </a:lnTo>
                <a:lnTo>
                  <a:pt x="2176462" y="666750"/>
                </a:lnTo>
                <a:lnTo>
                  <a:pt x="2381250" y="695325"/>
                </a:lnTo>
                <a:lnTo>
                  <a:pt x="2557462" y="714375"/>
                </a:lnTo>
                <a:lnTo>
                  <a:pt x="2895600" y="728662"/>
                </a:lnTo>
              </a:path>
            </a:pathLst>
          </a:cu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93854" y="4546730"/>
            <a:ext cx="3429000" cy="990600"/>
          </a:xfrm>
          <a:custGeom>
            <a:avLst/>
            <a:gdLst>
              <a:gd name="connsiteX0" fmla="*/ 0 w 3429000"/>
              <a:gd name="connsiteY0" fmla="*/ 0 h 990600"/>
              <a:gd name="connsiteX1" fmla="*/ 242887 w 3429000"/>
              <a:gd name="connsiteY1" fmla="*/ 47625 h 990600"/>
              <a:gd name="connsiteX2" fmla="*/ 533400 w 3429000"/>
              <a:gd name="connsiteY2" fmla="*/ 123825 h 990600"/>
              <a:gd name="connsiteX3" fmla="*/ 819150 w 3429000"/>
              <a:gd name="connsiteY3" fmla="*/ 209550 h 990600"/>
              <a:gd name="connsiteX4" fmla="*/ 1181100 w 3429000"/>
              <a:gd name="connsiteY4" fmla="*/ 338138 h 990600"/>
              <a:gd name="connsiteX5" fmla="*/ 1466850 w 3429000"/>
              <a:gd name="connsiteY5" fmla="*/ 433388 h 990600"/>
              <a:gd name="connsiteX6" fmla="*/ 1790700 w 3429000"/>
              <a:gd name="connsiteY6" fmla="*/ 528638 h 990600"/>
              <a:gd name="connsiteX7" fmla="*/ 2081212 w 3429000"/>
              <a:gd name="connsiteY7" fmla="*/ 604838 h 990600"/>
              <a:gd name="connsiteX8" fmla="*/ 2247900 w 3429000"/>
              <a:gd name="connsiteY8" fmla="*/ 642938 h 990600"/>
              <a:gd name="connsiteX9" fmla="*/ 2438400 w 3429000"/>
              <a:gd name="connsiteY9" fmla="*/ 676275 h 990600"/>
              <a:gd name="connsiteX10" fmla="*/ 2643187 w 3429000"/>
              <a:gd name="connsiteY10" fmla="*/ 709613 h 990600"/>
              <a:gd name="connsiteX11" fmla="*/ 2981325 w 3429000"/>
              <a:gd name="connsiteY11" fmla="*/ 747713 h 990600"/>
              <a:gd name="connsiteX12" fmla="*/ 3357562 w 3429000"/>
              <a:gd name="connsiteY12" fmla="*/ 762000 h 990600"/>
              <a:gd name="connsiteX13" fmla="*/ 3429000 w 3429000"/>
              <a:gd name="connsiteY13" fmla="*/ 762000 h 990600"/>
              <a:gd name="connsiteX14" fmla="*/ 3429000 w 3429000"/>
              <a:gd name="connsiteY14" fmla="*/ 990600 h 990600"/>
              <a:gd name="connsiteX15" fmla="*/ 3224212 w 3429000"/>
              <a:gd name="connsiteY15" fmla="*/ 985838 h 990600"/>
              <a:gd name="connsiteX16" fmla="*/ 3000375 w 3429000"/>
              <a:gd name="connsiteY16" fmla="*/ 971550 h 990600"/>
              <a:gd name="connsiteX17" fmla="*/ 2828925 w 3429000"/>
              <a:gd name="connsiteY17" fmla="*/ 952500 h 990600"/>
              <a:gd name="connsiteX18" fmla="*/ 2647950 w 3429000"/>
              <a:gd name="connsiteY18" fmla="*/ 923925 h 990600"/>
              <a:gd name="connsiteX19" fmla="*/ 2476500 w 3429000"/>
              <a:gd name="connsiteY19" fmla="*/ 890588 h 990600"/>
              <a:gd name="connsiteX20" fmla="*/ 2228850 w 3429000"/>
              <a:gd name="connsiteY20" fmla="*/ 823913 h 990600"/>
              <a:gd name="connsiteX21" fmla="*/ 2038350 w 3429000"/>
              <a:gd name="connsiteY21" fmla="*/ 766763 h 990600"/>
              <a:gd name="connsiteX22" fmla="*/ 1800225 w 3429000"/>
              <a:gd name="connsiteY22" fmla="*/ 681038 h 990600"/>
              <a:gd name="connsiteX23" fmla="*/ 1557337 w 3429000"/>
              <a:gd name="connsiteY23" fmla="*/ 585788 h 990600"/>
              <a:gd name="connsiteX24" fmla="*/ 1333500 w 3429000"/>
              <a:gd name="connsiteY24" fmla="*/ 495300 h 990600"/>
              <a:gd name="connsiteX25" fmla="*/ 1114425 w 3429000"/>
              <a:gd name="connsiteY25" fmla="*/ 400050 h 990600"/>
              <a:gd name="connsiteX26" fmla="*/ 919162 w 3429000"/>
              <a:gd name="connsiteY26" fmla="*/ 304800 h 990600"/>
              <a:gd name="connsiteX27" fmla="*/ 766762 w 3429000"/>
              <a:gd name="connsiteY27" fmla="*/ 242888 h 990600"/>
              <a:gd name="connsiteX28" fmla="*/ 633412 w 3429000"/>
              <a:gd name="connsiteY28" fmla="*/ 180975 h 990600"/>
              <a:gd name="connsiteX29" fmla="*/ 490537 w 3429000"/>
              <a:gd name="connsiteY29" fmla="*/ 128588 h 990600"/>
              <a:gd name="connsiteX30" fmla="*/ 338137 w 3429000"/>
              <a:gd name="connsiteY30" fmla="*/ 80963 h 990600"/>
              <a:gd name="connsiteX31" fmla="*/ 0 w 3429000"/>
              <a:gd name="connsiteY31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29000" h="990600">
                <a:moveTo>
                  <a:pt x="0" y="0"/>
                </a:moveTo>
                <a:lnTo>
                  <a:pt x="242887" y="47625"/>
                </a:lnTo>
                <a:lnTo>
                  <a:pt x="533400" y="123825"/>
                </a:lnTo>
                <a:lnTo>
                  <a:pt x="819150" y="209550"/>
                </a:lnTo>
                <a:lnTo>
                  <a:pt x="1181100" y="338138"/>
                </a:lnTo>
                <a:lnTo>
                  <a:pt x="1466850" y="433388"/>
                </a:lnTo>
                <a:lnTo>
                  <a:pt x="1790700" y="528638"/>
                </a:lnTo>
                <a:lnTo>
                  <a:pt x="2081212" y="604838"/>
                </a:lnTo>
                <a:lnTo>
                  <a:pt x="2247900" y="642938"/>
                </a:lnTo>
                <a:lnTo>
                  <a:pt x="2438400" y="676275"/>
                </a:lnTo>
                <a:lnTo>
                  <a:pt x="2643187" y="709613"/>
                </a:lnTo>
                <a:lnTo>
                  <a:pt x="2981325" y="747713"/>
                </a:lnTo>
                <a:lnTo>
                  <a:pt x="3357562" y="762000"/>
                </a:lnTo>
                <a:lnTo>
                  <a:pt x="3429000" y="762000"/>
                </a:lnTo>
                <a:lnTo>
                  <a:pt x="3429000" y="990600"/>
                </a:lnTo>
                <a:lnTo>
                  <a:pt x="3224212" y="985838"/>
                </a:lnTo>
                <a:lnTo>
                  <a:pt x="3000375" y="971550"/>
                </a:lnTo>
                <a:lnTo>
                  <a:pt x="2828925" y="952500"/>
                </a:lnTo>
                <a:lnTo>
                  <a:pt x="2647950" y="923925"/>
                </a:lnTo>
                <a:lnTo>
                  <a:pt x="2476500" y="890588"/>
                </a:lnTo>
                <a:lnTo>
                  <a:pt x="2228850" y="823913"/>
                </a:lnTo>
                <a:lnTo>
                  <a:pt x="2038350" y="766763"/>
                </a:lnTo>
                <a:lnTo>
                  <a:pt x="1800225" y="681038"/>
                </a:lnTo>
                <a:lnTo>
                  <a:pt x="1557337" y="585788"/>
                </a:lnTo>
                <a:lnTo>
                  <a:pt x="1333500" y="495300"/>
                </a:lnTo>
                <a:lnTo>
                  <a:pt x="1114425" y="400050"/>
                </a:lnTo>
                <a:lnTo>
                  <a:pt x="919162" y="304800"/>
                </a:lnTo>
                <a:lnTo>
                  <a:pt x="766762" y="242888"/>
                </a:lnTo>
                <a:lnTo>
                  <a:pt x="633412" y="180975"/>
                </a:lnTo>
                <a:lnTo>
                  <a:pt x="490537" y="128588"/>
                </a:lnTo>
                <a:lnTo>
                  <a:pt x="338137" y="80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280785" y="5457703"/>
            <a:ext cx="304800" cy="1588"/>
          </a:xfrm>
          <a:prstGeom prst="straightConnector1">
            <a:avLst/>
          </a:prstGeom>
          <a:ln w="25400">
            <a:solidFill>
              <a:srgbClr val="FF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55536" y="5273831"/>
            <a:ext cx="145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Base level fall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1012" y="5236029"/>
            <a:ext cx="240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equilibrium profile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98792" y="4532699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equilibrium profile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0192" y="5765930"/>
            <a:ext cx="39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Negative accommodation – river incises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824379" y="5411930"/>
            <a:ext cx="227012" cy="4302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45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71"/>
    </mc:Choice>
    <mc:Fallback xmlns="">
      <p:transition spd="slow" advTm="109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9" grpId="0" animBg="1"/>
      <p:bldP spid="10" grpId="0"/>
      <p:bldP spid="27" grpId="0"/>
      <p:bldP spid="28" grpId="0"/>
      <p:bldP spid="29" grpId="0"/>
      <p:bldP spid="24" grpId="0" animBg="1"/>
      <p:bldP spid="25" grpId="0" animBg="1"/>
      <p:bldP spid="31" grpId="0" animBg="1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768" y="228601"/>
            <a:ext cx="1133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How </a:t>
            </a:r>
            <a:r>
              <a:rPr lang="en-US" sz="2800" dirty="0" smtClean="0">
                <a:latin typeface="+mj-lt"/>
              </a:rPr>
              <a:t>do </a:t>
            </a:r>
            <a:r>
              <a:rPr lang="en-US" sz="2800" dirty="0">
                <a:latin typeface="+mj-lt"/>
              </a:rPr>
              <a:t>fluvial type, geometry, and </a:t>
            </a:r>
            <a:r>
              <a:rPr lang="en-US" sz="2800" dirty="0" err="1" smtClean="0">
                <a:latin typeface="+mj-lt"/>
              </a:rPr>
              <a:t>facies</a:t>
            </a:r>
            <a:r>
              <a:rPr lang="en-US" sz="2800" dirty="0" smtClean="0">
                <a:latin typeface="+mj-lt"/>
              </a:rPr>
              <a:t> differ </a:t>
            </a:r>
            <a:r>
              <a:rPr lang="en-US" sz="2800" dirty="0">
                <a:latin typeface="+mj-lt"/>
              </a:rPr>
              <a:t>at different parts of the base level cycle (sequence)?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984" y="4475878"/>
            <a:ext cx="68671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Fluvial </a:t>
            </a:r>
            <a:r>
              <a:rPr lang="en-US" sz="2800" dirty="0">
                <a:latin typeface="+mj-lt"/>
              </a:rPr>
              <a:t>type – braided or meandering?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Channel geometry – </a:t>
            </a:r>
            <a:r>
              <a:rPr lang="en-US" sz="2800" dirty="0">
                <a:latin typeface="+mj-lt"/>
              </a:rPr>
              <a:t>isolated or amalgamated</a:t>
            </a:r>
            <a:r>
              <a:rPr lang="en-US" sz="2800" dirty="0" smtClean="0">
                <a:latin typeface="+mj-lt"/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Grain size – fine or coarse</a:t>
            </a:r>
            <a:r>
              <a:rPr lang="en-US" sz="2800" dirty="0" smtClean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pic>
        <p:nvPicPr>
          <p:cNvPr id="10" name="Picture 9" descr="Base level cycle.jpg"/>
          <p:cNvPicPr>
            <a:picLocks noChangeAspect="1"/>
          </p:cNvPicPr>
          <p:nvPr/>
        </p:nvPicPr>
        <p:blipFill rotWithShape="1">
          <a:blip r:embed="rId3" cstate="print"/>
          <a:srcRect l="2019" t="2012" r="1101" b="56577"/>
          <a:stretch/>
        </p:blipFill>
        <p:spPr>
          <a:xfrm>
            <a:off x="1207008" y="1602301"/>
            <a:ext cx="9784080" cy="26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25"/>
    </mc:Choice>
    <mc:Fallback xmlns="">
      <p:transition spd="slow" advTm="355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768" y="228601"/>
            <a:ext cx="11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Base level fall leads to negative accommodation and therefore incision</a:t>
            </a:r>
            <a:endParaRPr 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4" y="4699056"/>
            <a:ext cx="9537233" cy="1730622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7008" y="1265418"/>
            <a:ext cx="9784080" cy="2756408"/>
            <a:chOff x="2087880" y="1392936"/>
            <a:chExt cx="8046720" cy="2266949"/>
          </a:xfrm>
        </p:grpSpPr>
        <p:pic>
          <p:nvPicPr>
            <p:cNvPr id="23" name="Picture 22" descr="Base level cycle.jpg"/>
            <p:cNvPicPr>
              <a:picLocks noChangeAspect="1"/>
            </p:cNvPicPr>
            <p:nvPr/>
          </p:nvPicPr>
          <p:blipFill rotWithShape="1">
            <a:blip r:embed="rId4" cstate="print"/>
            <a:srcRect l="2019" t="2012" r="1101" b="56577"/>
            <a:stretch/>
          </p:blipFill>
          <p:spPr>
            <a:xfrm>
              <a:off x="2087880" y="1392936"/>
              <a:ext cx="8046720" cy="21945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33799" y="1678685"/>
              <a:ext cx="2400887" cy="198120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6"/>
    </mc:Choice>
    <mc:Fallback xmlns="">
      <p:transition spd="slow" advTm="483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4025" y="228601"/>
            <a:ext cx="51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Early parts of base level rise?</a:t>
            </a:r>
          </a:p>
        </p:txBody>
      </p:sp>
      <p:sp>
        <p:nvSpPr>
          <p:cNvPr id="10" name="Freeform 9"/>
          <p:cNvSpPr/>
          <p:nvPr/>
        </p:nvSpPr>
        <p:spPr>
          <a:xfrm>
            <a:off x="3898583" y="4048620"/>
            <a:ext cx="3427412" cy="990600"/>
          </a:xfrm>
          <a:custGeom>
            <a:avLst/>
            <a:gdLst>
              <a:gd name="connsiteX0" fmla="*/ 0 w 2895600"/>
              <a:gd name="connsiteY0" fmla="*/ 0 h 728662"/>
              <a:gd name="connsiteX1" fmla="*/ 123825 w 2895600"/>
              <a:gd name="connsiteY1" fmla="*/ 19050 h 728662"/>
              <a:gd name="connsiteX2" fmla="*/ 242887 w 2895600"/>
              <a:gd name="connsiteY2" fmla="*/ 47625 h 728662"/>
              <a:gd name="connsiteX3" fmla="*/ 342900 w 2895600"/>
              <a:gd name="connsiteY3" fmla="*/ 76200 h 728662"/>
              <a:gd name="connsiteX4" fmla="*/ 438150 w 2895600"/>
              <a:gd name="connsiteY4" fmla="*/ 104775 h 728662"/>
              <a:gd name="connsiteX5" fmla="*/ 600075 w 2895600"/>
              <a:gd name="connsiteY5" fmla="*/ 161925 h 728662"/>
              <a:gd name="connsiteX6" fmla="*/ 752475 w 2895600"/>
              <a:gd name="connsiteY6" fmla="*/ 219075 h 728662"/>
              <a:gd name="connsiteX7" fmla="*/ 971550 w 2895600"/>
              <a:gd name="connsiteY7" fmla="*/ 309562 h 728662"/>
              <a:gd name="connsiteX8" fmla="*/ 1176337 w 2895600"/>
              <a:gd name="connsiteY8" fmla="*/ 385762 h 728662"/>
              <a:gd name="connsiteX9" fmla="*/ 1314450 w 2895600"/>
              <a:gd name="connsiteY9" fmla="*/ 433387 h 728662"/>
              <a:gd name="connsiteX10" fmla="*/ 1495425 w 2895600"/>
              <a:gd name="connsiteY10" fmla="*/ 495300 h 728662"/>
              <a:gd name="connsiteX11" fmla="*/ 1643062 w 2895600"/>
              <a:gd name="connsiteY11" fmla="*/ 542925 h 728662"/>
              <a:gd name="connsiteX12" fmla="*/ 1800225 w 2895600"/>
              <a:gd name="connsiteY12" fmla="*/ 585787 h 728662"/>
              <a:gd name="connsiteX13" fmla="*/ 2024062 w 2895600"/>
              <a:gd name="connsiteY13" fmla="*/ 638175 h 728662"/>
              <a:gd name="connsiteX14" fmla="*/ 2176462 w 2895600"/>
              <a:gd name="connsiteY14" fmla="*/ 666750 h 728662"/>
              <a:gd name="connsiteX15" fmla="*/ 2381250 w 2895600"/>
              <a:gd name="connsiteY15" fmla="*/ 695325 h 728662"/>
              <a:gd name="connsiteX16" fmla="*/ 2557462 w 2895600"/>
              <a:gd name="connsiteY16" fmla="*/ 714375 h 728662"/>
              <a:gd name="connsiteX17" fmla="*/ 2895600 w 2895600"/>
              <a:gd name="connsiteY17" fmla="*/ 72866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5600" h="728662">
                <a:moveTo>
                  <a:pt x="0" y="0"/>
                </a:moveTo>
                <a:lnTo>
                  <a:pt x="123825" y="19050"/>
                </a:lnTo>
                <a:lnTo>
                  <a:pt x="242887" y="47625"/>
                </a:lnTo>
                <a:lnTo>
                  <a:pt x="342900" y="76200"/>
                </a:lnTo>
                <a:lnTo>
                  <a:pt x="438150" y="104775"/>
                </a:lnTo>
                <a:lnTo>
                  <a:pt x="600075" y="161925"/>
                </a:lnTo>
                <a:lnTo>
                  <a:pt x="752475" y="219075"/>
                </a:lnTo>
                <a:lnTo>
                  <a:pt x="971550" y="309562"/>
                </a:lnTo>
                <a:lnTo>
                  <a:pt x="1176337" y="385762"/>
                </a:lnTo>
                <a:lnTo>
                  <a:pt x="1314450" y="433387"/>
                </a:lnTo>
                <a:lnTo>
                  <a:pt x="1495425" y="495300"/>
                </a:lnTo>
                <a:lnTo>
                  <a:pt x="1643062" y="542925"/>
                </a:lnTo>
                <a:lnTo>
                  <a:pt x="1800225" y="585787"/>
                </a:lnTo>
                <a:lnTo>
                  <a:pt x="2024062" y="638175"/>
                </a:lnTo>
                <a:lnTo>
                  <a:pt x="2176462" y="666750"/>
                </a:lnTo>
                <a:lnTo>
                  <a:pt x="2381250" y="695325"/>
                </a:lnTo>
                <a:lnTo>
                  <a:pt x="2557462" y="714375"/>
                </a:lnTo>
                <a:lnTo>
                  <a:pt x="2895600" y="728662"/>
                </a:lnTo>
              </a:path>
            </a:pathLst>
          </a:cu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899313" y="4048620"/>
            <a:ext cx="3427412" cy="762000"/>
          </a:xfrm>
          <a:custGeom>
            <a:avLst/>
            <a:gdLst>
              <a:gd name="connsiteX0" fmla="*/ 0 w 2895600"/>
              <a:gd name="connsiteY0" fmla="*/ 0 h 728662"/>
              <a:gd name="connsiteX1" fmla="*/ 123825 w 2895600"/>
              <a:gd name="connsiteY1" fmla="*/ 19050 h 728662"/>
              <a:gd name="connsiteX2" fmla="*/ 242887 w 2895600"/>
              <a:gd name="connsiteY2" fmla="*/ 47625 h 728662"/>
              <a:gd name="connsiteX3" fmla="*/ 342900 w 2895600"/>
              <a:gd name="connsiteY3" fmla="*/ 76200 h 728662"/>
              <a:gd name="connsiteX4" fmla="*/ 438150 w 2895600"/>
              <a:gd name="connsiteY4" fmla="*/ 104775 h 728662"/>
              <a:gd name="connsiteX5" fmla="*/ 600075 w 2895600"/>
              <a:gd name="connsiteY5" fmla="*/ 161925 h 728662"/>
              <a:gd name="connsiteX6" fmla="*/ 752475 w 2895600"/>
              <a:gd name="connsiteY6" fmla="*/ 219075 h 728662"/>
              <a:gd name="connsiteX7" fmla="*/ 971550 w 2895600"/>
              <a:gd name="connsiteY7" fmla="*/ 309562 h 728662"/>
              <a:gd name="connsiteX8" fmla="*/ 1176337 w 2895600"/>
              <a:gd name="connsiteY8" fmla="*/ 385762 h 728662"/>
              <a:gd name="connsiteX9" fmla="*/ 1314450 w 2895600"/>
              <a:gd name="connsiteY9" fmla="*/ 433387 h 728662"/>
              <a:gd name="connsiteX10" fmla="*/ 1495425 w 2895600"/>
              <a:gd name="connsiteY10" fmla="*/ 495300 h 728662"/>
              <a:gd name="connsiteX11" fmla="*/ 1643062 w 2895600"/>
              <a:gd name="connsiteY11" fmla="*/ 542925 h 728662"/>
              <a:gd name="connsiteX12" fmla="*/ 1800225 w 2895600"/>
              <a:gd name="connsiteY12" fmla="*/ 585787 h 728662"/>
              <a:gd name="connsiteX13" fmla="*/ 2024062 w 2895600"/>
              <a:gd name="connsiteY13" fmla="*/ 638175 h 728662"/>
              <a:gd name="connsiteX14" fmla="*/ 2176462 w 2895600"/>
              <a:gd name="connsiteY14" fmla="*/ 666750 h 728662"/>
              <a:gd name="connsiteX15" fmla="*/ 2381250 w 2895600"/>
              <a:gd name="connsiteY15" fmla="*/ 695325 h 728662"/>
              <a:gd name="connsiteX16" fmla="*/ 2557462 w 2895600"/>
              <a:gd name="connsiteY16" fmla="*/ 714375 h 728662"/>
              <a:gd name="connsiteX17" fmla="*/ 2895600 w 2895600"/>
              <a:gd name="connsiteY17" fmla="*/ 72866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5600" h="728662">
                <a:moveTo>
                  <a:pt x="0" y="0"/>
                </a:moveTo>
                <a:lnTo>
                  <a:pt x="123825" y="19050"/>
                </a:lnTo>
                <a:lnTo>
                  <a:pt x="242887" y="47625"/>
                </a:lnTo>
                <a:lnTo>
                  <a:pt x="342900" y="76200"/>
                </a:lnTo>
                <a:lnTo>
                  <a:pt x="438150" y="104775"/>
                </a:lnTo>
                <a:lnTo>
                  <a:pt x="600075" y="161925"/>
                </a:lnTo>
                <a:lnTo>
                  <a:pt x="752475" y="219075"/>
                </a:lnTo>
                <a:lnTo>
                  <a:pt x="971550" y="309562"/>
                </a:lnTo>
                <a:lnTo>
                  <a:pt x="1176337" y="385762"/>
                </a:lnTo>
                <a:lnTo>
                  <a:pt x="1314450" y="433387"/>
                </a:lnTo>
                <a:lnTo>
                  <a:pt x="1495425" y="495300"/>
                </a:lnTo>
                <a:lnTo>
                  <a:pt x="1643062" y="542925"/>
                </a:lnTo>
                <a:lnTo>
                  <a:pt x="1800225" y="585787"/>
                </a:lnTo>
                <a:lnTo>
                  <a:pt x="2024062" y="638175"/>
                </a:lnTo>
                <a:lnTo>
                  <a:pt x="2176462" y="666750"/>
                </a:lnTo>
                <a:lnTo>
                  <a:pt x="2381250" y="695325"/>
                </a:lnTo>
                <a:lnTo>
                  <a:pt x="2557462" y="714375"/>
                </a:lnTo>
                <a:lnTo>
                  <a:pt x="2895600" y="728662"/>
                </a:lnTo>
              </a:path>
            </a:pathLst>
          </a:cu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02552" y="4048620"/>
            <a:ext cx="3429000" cy="990600"/>
          </a:xfrm>
          <a:custGeom>
            <a:avLst/>
            <a:gdLst>
              <a:gd name="connsiteX0" fmla="*/ 0 w 3429000"/>
              <a:gd name="connsiteY0" fmla="*/ 0 h 990600"/>
              <a:gd name="connsiteX1" fmla="*/ 242887 w 3429000"/>
              <a:gd name="connsiteY1" fmla="*/ 47625 h 990600"/>
              <a:gd name="connsiteX2" fmla="*/ 533400 w 3429000"/>
              <a:gd name="connsiteY2" fmla="*/ 123825 h 990600"/>
              <a:gd name="connsiteX3" fmla="*/ 819150 w 3429000"/>
              <a:gd name="connsiteY3" fmla="*/ 209550 h 990600"/>
              <a:gd name="connsiteX4" fmla="*/ 1181100 w 3429000"/>
              <a:gd name="connsiteY4" fmla="*/ 338138 h 990600"/>
              <a:gd name="connsiteX5" fmla="*/ 1466850 w 3429000"/>
              <a:gd name="connsiteY5" fmla="*/ 433388 h 990600"/>
              <a:gd name="connsiteX6" fmla="*/ 1790700 w 3429000"/>
              <a:gd name="connsiteY6" fmla="*/ 528638 h 990600"/>
              <a:gd name="connsiteX7" fmla="*/ 2081212 w 3429000"/>
              <a:gd name="connsiteY7" fmla="*/ 604838 h 990600"/>
              <a:gd name="connsiteX8" fmla="*/ 2247900 w 3429000"/>
              <a:gd name="connsiteY8" fmla="*/ 642938 h 990600"/>
              <a:gd name="connsiteX9" fmla="*/ 2438400 w 3429000"/>
              <a:gd name="connsiteY9" fmla="*/ 676275 h 990600"/>
              <a:gd name="connsiteX10" fmla="*/ 2643187 w 3429000"/>
              <a:gd name="connsiteY10" fmla="*/ 709613 h 990600"/>
              <a:gd name="connsiteX11" fmla="*/ 2981325 w 3429000"/>
              <a:gd name="connsiteY11" fmla="*/ 747713 h 990600"/>
              <a:gd name="connsiteX12" fmla="*/ 3357562 w 3429000"/>
              <a:gd name="connsiteY12" fmla="*/ 762000 h 990600"/>
              <a:gd name="connsiteX13" fmla="*/ 3429000 w 3429000"/>
              <a:gd name="connsiteY13" fmla="*/ 762000 h 990600"/>
              <a:gd name="connsiteX14" fmla="*/ 3429000 w 3429000"/>
              <a:gd name="connsiteY14" fmla="*/ 990600 h 990600"/>
              <a:gd name="connsiteX15" fmla="*/ 3224212 w 3429000"/>
              <a:gd name="connsiteY15" fmla="*/ 985838 h 990600"/>
              <a:gd name="connsiteX16" fmla="*/ 3000375 w 3429000"/>
              <a:gd name="connsiteY16" fmla="*/ 971550 h 990600"/>
              <a:gd name="connsiteX17" fmla="*/ 2828925 w 3429000"/>
              <a:gd name="connsiteY17" fmla="*/ 952500 h 990600"/>
              <a:gd name="connsiteX18" fmla="*/ 2647950 w 3429000"/>
              <a:gd name="connsiteY18" fmla="*/ 923925 h 990600"/>
              <a:gd name="connsiteX19" fmla="*/ 2476500 w 3429000"/>
              <a:gd name="connsiteY19" fmla="*/ 890588 h 990600"/>
              <a:gd name="connsiteX20" fmla="*/ 2228850 w 3429000"/>
              <a:gd name="connsiteY20" fmla="*/ 823913 h 990600"/>
              <a:gd name="connsiteX21" fmla="*/ 2038350 w 3429000"/>
              <a:gd name="connsiteY21" fmla="*/ 766763 h 990600"/>
              <a:gd name="connsiteX22" fmla="*/ 1800225 w 3429000"/>
              <a:gd name="connsiteY22" fmla="*/ 681038 h 990600"/>
              <a:gd name="connsiteX23" fmla="*/ 1557337 w 3429000"/>
              <a:gd name="connsiteY23" fmla="*/ 585788 h 990600"/>
              <a:gd name="connsiteX24" fmla="*/ 1333500 w 3429000"/>
              <a:gd name="connsiteY24" fmla="*/ 495300 h 990600"/>
              <a:gd name="connsiteX25" fmla="*/ 1114425 w 3429000"/>
              <a:gd name="connsiteY25" fmla="*/ 400050 h 990600"/>
              <a:gd name="connsiteX26" fmla="*/ 919162 w 3429000"/>
              <a:gd name="connsiteY26" fmla="*/ 304800 h 990600"/>
              <a:gd name="connsiteX27" fmla="*/ 766762 w 3429000"/>
              <a:gd name="connsiteY27" fmla="*/ 242888 h 990600"/>
              <a:gd name="connsiteX28" fmla="*/ 633412 w 3429000"/>
              <a:gd name="connsiteY28" fmla="*/ 180975 h 990600"/>
              <a:gd name="connsiteX29" fmla="*/ 490537 w 3429000"/>
              <a:gd name="connsiteY29" fmla="*/ 128588 h 990600"/>
              <a:gd name="connsiteX30" fmla="*/ 338137 w 3429000"/>
              <a:gd name="connsiteY30" fmla="*/ 80963 h 990600"/>
              <a:gd name="connsiteX31" fmla="*/ 0 w 3429000"/>
              <a:gd name="connsiteY31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29000" h="990600">
                <a:moveTo>
                  <a:pt x="0" y="0"/>
                </a:moveTo>
                <a:lnTo>
                  <a:pt x="242887" y="47625"/>
                </a:lnTo>
                <a:lnTo>
                  <a:pt x="533400" y="123825"/>
                </a:lnTo>
                <a:lnTo>
                  <a:pt x="819150" y="209550"/>
                </a:lnTo>
                <a:lnTo>
                  <a:pt x="1181100" y="338138"/>
                </a:lnTo>
                <a:lnTo>
                  <a:pt x="1466850" y="433388"/>
                </a:lnTo>
                <a:lnTo>
                  <a:pt x="1790700" y="528638"/>
                </a:lnTo>
                <a:lnTo>
                  <a:pt x="2081212" y="604838"/>
                </a:lnTo>
                <a:lnTo>
                  <a:pt x="2247900" y="642938"/>
                </a:lnTo>
                <a:lnTo>
                  <a:pt x="2438400" y="676275"/>
                </a:lnTo>
                <a:lnTo>
                  <a:pt x="2643187" y="709613"/>
                </a:lnTo>
                <a:lnTo>
                  <a:pt x="2981325" y="747713"/>
                </a:lnTo>
                <a:lnTo>
                  <a:pt x="3357562" y="762000"/>
                </a:lnTo>
                <a:lnTo>
                  <a:pt x="3429000" y="762000"/>
                </a:lnTo>
                <a:lnTo>
                  <a:pt x="3429000" y="990600"/>
                </a:lnTo>
                <a:lnTo>
                  <a:pt x="3224212" y="985838"/>
                </a:lnTo>
                <a:lnTo>
                  <a:pt x="3000375" y="971550"/>
                </a:lnTo>
                <a:lnTo>
                  <a:pt x="2828925" y="952500"/>
                </a:lnTo>
                <a:lnTo>
                  <a:pt x="2647950" y="923925"/>
                </a:lnTo>
                <a:lnTo>
                  <a:pt x="2476500" y="890588"/>
                </a:lnTo>
                <a:lnTo>
                  <a:pt x="2228850" y="823913"/>
                </a:lnTo>
                <a:lnTo>
                  <a:pt x="2038350" y="766763"/>
                </a:lnTo>
                <a:lnTo>
                  <a:pt x="1800225" y="681038"/>
                </a:lnTo>
                <a:lnTo>
                  <a:pt x="1557337" y="585788"/>
                </a:lnTo>
                <a:lnTo>
                  <a:pt x="1333500" y="495300"/>
                </a:lnTo>
                <a:lnTo>
                  <a:pt x="1114425" y="400050"/>
                </a:lnTo>
                <a:lnTo>
                  <a:pt x="919162" y="304800"/>
                </a:lnTo>
                <a:lnTo>
                  <a:pt x="766762" y="242888"/>
                </a:lnTo>
                <a:lnTo>
                  <a:pt x="633412" y="180975"/>
                </a:lnTo>
                <a:lnTo>
                  <a:pt x="490537" y="128588"/>
                </a:lnTo>
                <a:lnTo>
                  <a:pt x="338137" y="80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289483" y="4959593"/>
            <a:ext cx="304800" cy="1588"/>
          </a:xfrm>
          <a:prstGeom prst="straightConnector1">
            <a:avLst/>
          </a:prstGeom>
          <a:ln w="25400">
            <a:solidFill>
              <a:srgbClr val="FF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4234" y="4775721"/>
            <a:ext cx="145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Base level fall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9710" y="4737919"/>
            <a:ext cx="240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equilibrium profile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7490" y="4034589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equilibrium profile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7008" y="5416840"/>
            <a:ext cx="920897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At the end of base level fall, equilibrium profile is at its steepest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Coarse sediment available from erosion during incision</a:t>
            </a:r>
            <a:endParaRPr lang="en-US" sz="2800" dirty="0">
              <a:latin typeface="+mj-lt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207008" y="947784"/>
            <a:ext cx="9784080" cy="2668389"/>
            <a:chOff x="2087880" y="1392936"/>
            <a:chExt cx="8046720" cy="2194560"/>
          </a:xfrm>
        </p:grpSpPr>
        <p:pic>
          <p:nvPicPr>
            <p:cNvPr id="20" name="Picture 19" descr="Base level cycle.jpg"/>
            <p:cNvPicPr>
              <a:picLocks noChangeAspect="1"/>
            </p:cNvPicPr>
            <p:nvPr/>
          </p:nvPicPr>
          <p:blipFill rotWithShape="1">
            <a:blip r:embed="rId4" cstate="print"/>
            <a:srcRect l="2019" t="2012" r="1101" b="56577"/>
            <a:stretch/>
          </p:blipFill>
          <p:spPr>
            <a:xfrm>
              <a:off x="2087880" y="1392936"/>
              <a:ext cx="8046720" cy="21945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161507" y="1492138"/>
              <a:ext cx="554127" cy="2095358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45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13"/>
    </mc:Choice>
    <mc:Fallback xmlns="">
      <p:transition spd="slow" advTm="69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w accommodation downstream accre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48" y="1600200"/>
            <a:ext cx="8087452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3" y="199726"/>
            <a:ext cx="1189361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Low-Accommodation Fluvial Deposits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Dominated </a:t>
            </a:r>
            <a:r>
              <a:rPr lang="en-US" sz="2800" dirty="0">
                <a:latin typeface="+mj-lt"/>
              </a:rPr>
              <a:t>by </a:t>
            </a:r>
            <a:r>
              <a:rPr lang="en-US" sz="2800" dirty="0" smtClean="0">
                <a:latin typeface="+mj-lt"/>
              </a:rPr>
              <a:t>higher-energy (coarser-grained) fluvial systems (often braided)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9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75"/>
    </mc:Choice>
    <mc:Fallback xmlns="">
      <p:transition spd="slow" advTm="4067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138" y="228601"/>
            <a:ext cx="434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Rate of base level rise is slow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 descr="Meandering river block diagra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5" y="3600272"/>
            <a:ext cx="5093804" cy="3124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493169" y="6225500"/>
            <a:ext cx="12192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09912" y="4116047"/>
            <a:ext cx="5967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Geometry of fluvial deposits is a balance between lateral migration of channel erosion and upward aggradation of channel position</a:t>
            </a:r>
            <a:endParaRPr lang="en-US" sz="2800" dirty="0">
              <a:latin typeface="+mj-lt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07008" y="745655"/>
            <a:ext cx="9784080" cy="2668389"/>
            <a:chOff x="2087880" y="1392936"/>
            <a:chExt cx="8046720" cy="2194560"/>
          </a:xfrm>
        </p:grpSpPr>
        <p:pic>
          <p:nvPicPr>
            <p:cNvPr id="9" name="Picture 8" descr="Base level cycle.jpg"/>
            <p:cNvPicPr>
              <a:picLocks noChangeAspect="1"/>
            </p:cNvPicPr>
            <p:nvPr/>
          </p:nvPicPr>
          <p:blipFill rotWithShape="1">
            <a:blip r:embed="rId4" cstate="print"/>
            <a:srcRect l="2019" t="2012" r="1101" b="56577"/>
            <a:stretch/>
          </p:blipFill>
          <p:spPr>
            <a:xfrm>
              <a:off x="2087880" y="1392936"/>
              <a:ext cx="8046720" cy="21945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161507" y="1492138"/>
              <a:ext cx="554127" cy="2095358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10"/>
    </mc:Choice>
    <mc:Fallback xmlns="">
      <p:transition spd="slow" advTm="1295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2883" y="199726"/>
            <a:ext cx="1189361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Low-Accommodation Fluvial Deposits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Dominated </a:t>
            </a:r>
            <a:r>
              <a:rPr lang="en-US" sz="2800" dirty="0">
                <a:latin typeface="+mj-lt"/>
              </a:rPr>
              <a:t>by amalgamated “multi-storey” channel-fill with few floodplain </a:t>
            </a:r>
            <a:r>
              <a:rPr lang="en-US" sz="2800" dirty="0" smtClean="0">
                <a:latin typeface="+mj-lt"/>
              </a:rPr>
              <a:t>units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 descr="Low accommodation amalgamat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79" y="1963554"/>
            <a:ext cx="7300936" cy="474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1807"/>
          <a:stretch/>
        </p:blipFill>
        <p:spPr>
          <a:xfrm>
            <a:off x="182880" y="1774205"/>
            <a:ext cx="5971741" cy="12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7"/>
    </mc:Choice>
    <mc:Fallback xmlns="">
      <p:transition spd="slow" advTm="6346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5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|5.5|6.6|11.3|20.7|3.5|1.3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299</Words>
  <Application>Microsoft Office PowerPoint</Application>
  <PresentationFormat>Widescreen</PresentationFormat>
  <Paragraphs>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Fluvial Sequence Stratigraphy (Base Level and Accommodation)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Fluvial Sequence Stratigraphy (Base Level and Accommodation)</dc:title>
  <dc:creator>Matthew Clapham</dc:creator>
  <cp:lastModifiedBy>Matthew Clapham</cp:lastModifiedBy>
  <cp:revision>33</cp:revision>
  <dcterms:created xsi:type="dcterms:W3CDTF">2015-04-05T16:32:00Z</dcterms:created>
  <dcterms:modified xsi:type="dcterms:W3CDTF">2015-09-11T00:19:22Z</dcterms:modified>
</cp:coreProperties>
</file>