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79" r:id="rId4"/>
    <p:sldId id="259" r:id="rId5"/>
    <p:sldId id="260" r:id="rId6"/>
    <p:sldId id="261" r:id="rId7"/>
    <p:sldId id="262" r:id="rId8"/>
    <p:sldId id="280" r:id="rId9"/>
    <p:sldId id="265" r:id="rId10"/>
    <p:sldId id="281" r:id="rId11"/>
    <p:sldId id="282" r:id="rId12"/>
    <p:sldId id="284" r:id="rId13"/>
    <p:sldId id="272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3B75E-184B-40DF-B439-03EDA7388FEC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0C92E-2743-4434-9143-C4EE5C49B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6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23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50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13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56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6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7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9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8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3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10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87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51E8-96EC-4603-9501-AB2C113F2B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5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980-E3D7-4EB9-A30F-0E9E1A83447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1F55-61B1-48CF-AEFD-EDCEAE7F9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980-E3D7-4EB9-A30F-0E9E1A83447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1F55-61B1-48CF-AEFD-EDCEAE7F9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5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980-E3D7-4EB9-A30F-0E9E1A83447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1F55-61B1-48CF-AEFD-EDCEAE7F9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0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980-E3D7-4EB9-A30F-0E9E1A83447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1F55-61B1-48CF-AEFD-EDCEAE7F9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980-E3D7-4EB9-A30F-0E9E1A83447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1F55-61B1-48CF-AEFD-EDCEAE7F9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1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980-E3D7-4EB9-A30F-0E9E1A83447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1F55-61B1-48CF-AEFD-EDCEAE7F9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8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980-E3D7-4EB9-A30F-0E9E1A83447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1F55-61B1-48CF-AEFD-EDCEAE7F9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7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980-E3D7-4EB9-A30F-0E9E1A83447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1F55-61B1-48CF-AEFD-EDCEAE7F9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980-E3D7-4EB9-A30F-0E9E1A83447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1F55-61B1-48CF-AEFD-EDCEAE7F9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1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980-E3D7-4EB9-A30F-0E9E1A83447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1F55-61B1-48CF-AEFD-EDCEAE7F9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2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980-E3D7-4EB9-A30F-0E9E1A83447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61F55-61B1-48CF-AEFD-EDCEAE7F9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9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3980-E3D7-4EB9-A30F-0E9E1A83447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61F55-61B1-48CF-AEFD-EDCEAE7F9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5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38600" y="384049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Barrier Islands</a:t>
            </a:r>
          </a:p>
        </p:txBody>
      </p:sp>
      <p:pic>
        <p:nvPicPr>
          <p:cNvPr id="7" name="Picture 6" descr="Barrier isl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311" y="1697736"/>
            <a:ext cx="6982773" cy="4776216"/>
          </a:xfrm>
          <a:prstGeom prst="rect">
            <a:avLst/>
          </a:prstGeom>
        </p:spPr>
      </p:pic>
      <p:pic>
        <p:nvPicPr>
          <p:cNvPr id="8" name="Picture 7" descr="Barrier island air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736" y="1697736"/>
            <a:ext cx="4776216" cy="47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31"/>
    </mc:Choice>
    <mc:Fallback xmlns="">
      <p:transition spd="slow" advTm="3653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5385" y="169040"/>
            <a:ext cx="11274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j-lt"/>
              </a:rPr>
              <a:t>Mesotidal</a:t>
            </a:r>
            <a:r>
              <a:rPr lang="en-US" sz="2800" dirty="0" smtClean="0">
                <a:latin typeface="+mj-lt"/>
              </a:rPr>
              <a:t> barriers are more frequently overtopped by high tides; have more numerous tidal inlets and dominance by tidal currents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4" descr="Barrier island tidal types.jpg"/>
          <p:cNvPicPr>
            <a:picLocks noChangeAspect="1"/>
          </p:cNvPicPr>
          <p:nvPr/>
        </p:nvPicPr>
        <p:blipFill>
          <a:blip r:embed="rId3"/>
          <a:srcRect b="2833"/>
          <a:stretch>
            <a:fillRect/>
          </a:stretch>
        </p:blipFill>
        <p:spPr>
          <a:xfrm>
            <a:off x="1310641" y="1257607"/>
            <a:ext cx="9570719" cy="4627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1142" y="6019801"/>
            <a:ext cx="8082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&lt;2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889" y="6019801"/>
            <a:ext cx="90441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2-4 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7622" y="6019801"/>
            <a:ext cx="8082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&gt;4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590687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Tidal Range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33498" y="1405288"/>
            <a:ext cx="3041583" cy="4233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3"/>
    </mc:Choice>
    <mc:Fallback xmlns="">
      <p:transition spd="slow" advTm="1580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975280" y="1220804"/>
            <a:ext cx="8241441" cy="5486400"/>
            <a:chOff x="2366210" y="1374809"/>
            <a:chExt cx="8077200" cy="5377063"/>
          </a:xfrm>
        </p:grpSpPr>
        <p:pic>
          <p:nvPicPr>
            <p:cNvPr id="14" name="Picture 13" descr="Flood and ebb tidal delt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6210" y="1374809"/>
              <a:ext cx="8077200" cy="53770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5010" y="3094271"/>
              <a:ext cx="1686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Ebb tidal delta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99610" y="3565498"/>
              <a:ext cx="1874296" cy="400110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Flood tidal delta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52610" y="4065761"/>
              <a:ext cx="2235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Migrating tidal inlet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0800000">
              <a:off x="6938210" y="3703871"/>
              <a:ext cx="990600" cy="457200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81262" y="196825"/>
            <a:ext cx="11146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Tidal deltas and </a:t>
            </a:r>
            <a:r>
              <a:rPr lang="en-US" sz="2800" b="1" dirty="0" smtClean="0">
                <a:latin typeface="+mj-lt"/>
              </a:rPr>
              <a:t>inlet </a:t>
            </a:r>
            <a:r>
              <a:rPr lang="en-US" sz="2800" dirty="0" smtClean="0">
                <a:latin typeface="+mj-lt"/>
              </a:rPr>
              <a:t>are present </a:t>
            </a:r>
            <a:r>
              <a:rPr lang="en-US" sz="2800" dirty="0">
                <a:latin typeface="+mj-lt"/>
              </a:rPr>
              <a:t>in all barrier islands but more numerous (and more important in rock record) as tidal range </a:t>
            </a:r>
            <a:r>
              <a:rPr lang="en-US" sz="2800" dirty="0" smtClean="0">
                <a:latin typeface="+mj-lt"/>
              </a:rPr>
              <a:t>increases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69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3"/>
    </mc:Choice>
    <mc:Fallback xmlns="">
      <p:transition spd="slow" advTm="9822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455380" y="268903"/>
            <a:ext cx="5281241" cy="3931920"/>
            <a:chOff x="2718460" y="634663"/>
            <a:chExt cx="6755081" cy="5029200"/>
          </a:xfrm>
        </p:grpSpPr>
        <p:pic>
          <p:nvPicPr>
            <p:cNvPr id="6" name="Picture 5" descr="Tidal deltas.gif"/>
            <p:cNvPicPr>
              <a:picLocks noChangeAspect="1"/>
            </p:cNvPicPr>
            <p:nvPr/>
          </p:nvPicPr>
          <p:blipFill>
            <a:blip r:embed="rId3"/>
            <a:srcRect l="1641" t="6167" r="6564" b="8223"/>
            <a:stretch>
              <a:fillRect/>
            </a:stretch>
          </p:blipFill>
          <p:spPr>
            <a:xfrm>
              <a:off x="2718460" y="634663"/>
              <a:ext cx="6755081" cy="5029200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>
              <a:off x="5216893" y="3407343"/>
              <a:ext cx="1318661" cy="346510"/>
            </a:xfrm>
            <a:custGeom>
              <a:avLst/>
              <a:gdLst>
                <a:gd name="connsiteX0" fmla="*/ 1318661 w 1318661"/>
                <a:gd name="connsiteY0" fmla="*/ 346510 h 346510"/>
                <a:gd name="connsiteX1" fmla="*/ 1058779 w 1318661"/>
                <a:gd name="connsiteY1" fmla="*/ 163630 h 346510"/>
                <a:gd name="connsiteX2" fmla="*/ 539014 w 1318661"/>
                <a:gd name="connsiteY2" fmla="*/ 67377 h 346510"/>
                <a:gd name="connsiteX3" fmla="*/ 0 w 1318661"/>
                <a:gd name="connsiteY3" fmla="*/ 0 h 34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661" h="346510">
                  <a:moveTo>
                    <a:pt x="1318661" y="346510"/>
                  </a:moveTo>
                  <a:cubicBezTo>
                    <a:pt x="1253690" y="278331"/>
                    <a:pt x="1188720" y="210152"/>
                    <a:pt x="1058779" y="163630"/>
                  </a:cubicBezTo>
                  <a:cubicBezTo>
                    <a:pt x="928838" y="117108"/>
                    <a:pt x="715477" y="94649"/>
                    <a:pt x="539014" y="67377"/>
                  </a:cubicBezTo>
                  <a:cubicBezTo>
                    <a:pt x="362551" y="40105"/>
                    <a:pt x="181275" y="20052"/>
                    <a:pt x="0" y="0"/>
                  </a:cubicBezTo>
                </a:path>
              </a:pathLst>
            </a:custGeom>
            <a:noFill/>
            <a:ln w="44450">
              <a:solidFill>
                <a:srgbClr val="FFFF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V="1">
              <a:off x="5216892" y="2560319"/>
              <a:ext cx="1318661" cy="346510"/>
            </a:xfrm>
            <a:custGeom>
              <a:avLst/>
              <a:gdLst>
                <a:gd name="connsiteX0" fmla="*/ 1318661 w 1318661"/>
                <a:gd name="connsiteY0" fmla="*/ 346510 h 346510"/>
                <a:gd name="connsiteX1" fmla="*/ 1058779 w 1318661"/>
                <a:gd name="connsiteY1" fmla="*/ 163630 h 346510"/>
                <a:gd name="connsiteX2" fmla="*/ 539014 w 1318661"/>
                <a:gd name="connsiteY2" fmla="*/ 67377 h 346510"/>
                <a:gd name="connsiteX3" fmla="*/ 0 w 1318661"/>
                <a:gd name="connsiteY3" fmla="*/ 0 h 34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661" h="346510">
                  <a:moveTo>
                    <a:pt x="1318661" y="346510"/>
                  </a:moveTo>
                  <a:cubicBezTo>
                    <a:pt x="1253690" y="278331"/>
                    <a:pt x="1188720" y="210152"/>
                    <a:pt x="1058779" y="163630"/>
                  </a:cubicBezTo>
                  <a:cubicBezTo>
                    <a:pt x="928838" y="117108"/>
                    <a:pt x="715477" y="94649"/>
                    <a:pt x="539014" y="67377"/>
                  </a:cubicBezTo>
                  <a:cubicBezTo>
                    <a:pt x="362551" y="40105"/>
                    <a:pt x="181275" y="20052"/>
                    <a:pt x="0" y="0"/>
                  </a:cubicBezTo>
                </a:path>
              </a:pathLst>
            </a:custGeom>
            <a:noFill/>
            <a:ln w="44450">
              <a:solidFill>
                <a:srgbClr val="FFFF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216892" y="3149263"/>
              <a:ext cx="1318661" cy="0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Flood tidal del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98" y="314478"/>
            <a:ext cx="3100397" cy="4616962"/>
          </a:xfrm>
          <a:prstGeom prst="rect">
            <a:avLst/>
          </a:prstGeom>
        </p:spPr>
      </p:pic>
      <p:pic>
        <p:nvPicPr>
          <p:cNvPr id="10" name="Picture 9" descr="Tidal channel faci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618" y="1929234"/>
            <a:ext cx="3212308" cy="4462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11378" y="1530417"/>
            <a:ext cx="1412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Tidal inlet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8478" y="5094822"/>
            <a:ext cx="5882641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+mj-lt"/>
              </a:rPr>
              <a:t>Tidal inlet</a:t>
            </a:r>
            <a:endParaRPr lang="en-US" sz="2400" u="sng" dirty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+mj-lt"/>
              </a:rPr>
              <a:t>Incoming (flood) current fastest on margins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+mj-lt"/>
              </a:rPr>
              <a:t>Outgoing (ebb) current fastest in channel base</a:t>
            </a:r>
            <a:endParaRPr lang="en-US" sz="2400" dirty="0">
              <a:latin typeface="+mj-lt"/>
            </a:endParaRPr>
          </a:p>
        </p:txBody>
      </p:sp>
      <p:cxnSp>
        <p:nvCxnSpPr>
          <p:cNvPr id="12" name="Straight Connector 11"/>
          <p:cNvCxnSpPr>
            <a:endCxn id="6" idx="1"/>
          </p:cNvCxnSpPr>
          <p:nvPr/>
        </p:nvCxnSpPr>
        <p:spPr>
          <a:xfrm flipH="1">
            <a:off x="3455380" y="2234863"/>
            <a:ext cx="17292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937094" y="1784239"/>
            <a:ext cx="1693" cy="3718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8845618" y="1617044"/>
            <a:ext cx="3212308" cy="47742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1047" y="184967"/>
            <a:ext cx="3212308" cy="47742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28"/>
    </mc:Choice>
    <mc:Fallback xmlns="">
      <p:transition spd="slow" advTm="11862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9580" y="845285"/>
            <a:ext cx="10652840" cy="4004755"/>
            <a:chOff x="810848" y="845285"/>
            <a:chExt cx="10652840" cy="4004755"/>
          </a:xfrm>
        </p:grpSpPr>
        <p:pic>
          <p:nvPicPr>
            <p:cNvPr id="10" name="Picture 9" descr="Tidal channel types.jpg"/>
            <p:cNvPicPr>
              <a:picLocks noChangeAspect="1"/>
            </p:cNvPicPr>
            <p:nvPr/>
          </p:nvPicPr>
          <p:blipFill rotWithShape="1">
            <a:blip r:embed="rId3"/>
            <a:srcRect l="59051" r="-121"/>
            <a:stretch/>
          </p:blipFill>
          <p:spPr>
            <a:xfrm>
              <a:off x="810848" y="845285"/>
              <a:ext cx="3737771" cy="4004755"/>
            </a:xfrm>
            <a:prstGeom prst="rect">
              <a:avLst/>
            </a:prstGeom>
          </p:spPr>
        </p:pic>
        <p:pic>
          <p:nvPicPr>
            <p:cNvPr id="19" name="Picture 18" descr="Tidal channel types.jpg"/>
            <p:cNvPicPr>
              <a:picLocks noChangeAspect="1"/>
            </p:cNvPicPr>
            <p:nvPr/>
          </p:nvPicPr>
          <p:blipFill rotWithShape="1">
            <a:blip r:embed="rId3"/>
            <a:srcRect l="-765" r="45619"/>
            <a:stretch/>
          </p:blipFill>
          <p:spPr>
            <a:xfrm>
              <a:off x="6546703" y="902782"/>
              <a:ext cx="4916985" cy="3923126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70851" y="71785"/>
            <a:ext cx="473522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Rapid lateral migration due to erosion and longshore sediment drift</a:t>
            </a:r>
            <a:endParaRPr lang="en-US" sz="2400" dirty="0">
              <a:latin typeface="+mj-lt"/>
            </a:endParaRPr>
          </a:p>
        </p:txBody>
      </p:sp>
      <p:pic>
        <p:nvPicPr>
          <p:cNvPr id="29" name="Picture 28" descr="Tidal channel lateral accre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549" y="5025350"/>
            <a:ext cx="6798902" cy="167944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44837" y="441117"/>
            <a:ext cx="48381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Deep channels, slow lateral migration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076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19"/>
    </mc:Choice>
    <mc:Fallback xmlns="">
      <p:transition spd="slow" advTm="6371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rier island block di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56" y="643961"/>
            <a:ext cx="6972690" cy="49136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79591" y="5009673"/>
            <a:ext cx="5925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In retrograding barrier islands, </a:t>
            </a:r>
            <a:r>
              <a:rPr lang="en-US" sz="2800" dirty="0" err="1" smtClean="0">
                <a:latin typeface="+mj-lt"/>
              </a:rPr>
              <a:t>shoreface</a:t>
            </a:r>
            <a:r>
              <a:rPr lang="en-US" sz="2800" dirty="0" smtClean="0">
                <a:latin typeface="+mj-lt"/>
              </a:rPr>
              <a:t> wave </a:t>
            </a:r>
            <a:r>
              <a:rPr lang="en-US" sz="2800" dirty="0" err="1" smtClean="0">
                <a:latin typeface="+mj-lt"/>
              </a:rPr>
              <a:t>ravinement</a:t>
            </a:r>
            <a:r>
              <a:rPr lang="en-US" sz="2800" dirty="0" smtClean="0">
                <a:latin typeface="+mj-lt"/>
              </a:rPr>
              <a:t> surface typically removes beach and dune </a:t>
            </a:r>
            <a:r>
              <a:rPr lang="en-US" sz="2800" dirty="0" err="1" smtClean="0">
                <a:latin typeface="+mj-lt"/>
              </a:rPr>
              <a:t>facies</a:t>
            </a:r>
            <a:endParaRPr lang="en-US" sz="2800" dirty="0">
              <a:latin typeface="+mj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413248" y="5038344"/>
            <a:ext cx="466343" cy="11137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41605" y="2408266"/>
            <a:ext cx="4190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j-lt"/>
              </a:rPr>
              <a:t>Tidal inlet </a:t>
            </a:r>
            <a:r>
              <a:rPr lang="en-US" sz="2800" dirty="0" err="1" smtClean="0">
                <a:latin typeface="+mj-lt"/>
              </a:rPr>
              <a:t>ravinement</a:t>
            </a:r>
            <a:r>
              <a:rPr lang="en-US" sz="2800" dirty="0" smtClean="0">
                <a:latin typeface="+mj-lt"/>
              </a:rPr>
              <a:t> may erode flood tidal delta and lagoon sediments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49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69"/>
    </mc:Choice>
    <mc:Fallback xmlns="">
      <p:transition spd="slow" advTm="4276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vinem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9" y="101895"/>
            <a:ext cx="6206692" cy="66363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7363" y="483329"/>
            <a:ext cx="466664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>
                <a:latin typeface="+mj-lt"/>
              </a:rPr>
              <a:t>A </a:t>
            </a:r>
            <a:r>
              <a:rPr lang="en-US" sz="2800" dirty="0" err="1" smtClean="0">
                <a:latin typeface="+mj-lt"/>
              </a:rPr>
              <a:t>ravinement</a:t>
            </a:r>
            <a:r>
              <a:rPr lang="en-US" sz="2800" dirty="0" smtClean="0">
                <a:latin typeface="+mj-lt"/>
              </a:rPr>
              <a:t> surface can be a sequence stratigraphic surface (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Transgressive 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Ravinement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Surface</a:t>
            </a:r>
            <a:r>
              <a:rPr lang="en-US" sz="2800" dirty="0" smtClean="0">
                <a:latin typeface="+mj-lt"/>
              </a:rPr>
              <a:t>) if it separates systems tracts</a:t>
            </a:r>
          </a:p>
          <a:p>
            <a:pPr>
              <a:spcBef>
                <a:spcPts val="3600"/>
              </a:spcBef>
            </a:pPr>
            <a:r>
              <a:rPr lang="en-US" sz="2800" dirty="0" err="1" smtClean="0">
                <a:latin typeface="+mj-lt"/>
              </a:rPr>
              <a:t>Ravinement</a:t>
            </a:r>
            <a:r>
              <a:rPr lang="en-US" sz="2800" dirty="0" smtClean="0">
                <a:latin typeface="+mj-lt"/>
              </a:rPr>
              <a:t> surfaces can occur </a:t>
            </a:r>
            <a:r>
              <a:rPr lang="en-US" sz="2800" dirty="0" smtClean="0">
                <a:solidFill>
                  <a:srgbClr val="00B0F0"/>
                </a:solidFill>
                <a:latin typeface="+mj-lt"/>
              </a:rPr>
              <a:t>within systems tracts </a:t>
            </a:r>
            <a:r>
              <a:rPr lang="en-US" sz="2800" dirty="0" smtClean="0">
                <a:latin typeface="+mj-lt"/>
              </a:rPr>
              <a:t>(TST below, TST above) and are called “within-trend” wave or tidal </a:t>
            </a:r>
            <a:r>
              <a:rPr lang="en-US" sz="2800" dirty="0" err="1" smtClean="0">
                <a:latin typeface="+mj-lt"/>
              </a:rPr>
              <a:t>ravinement</a:t>
            </a:r>
            <a:r>
              <a:rPr lang="en-US" sz="2800" dirty="0" smtClean="0">
                <a:latin typeface="+mj-lt"/>
              </a:rPr>
              <a:t> surfaces</a:t>
            </a:r>
            <a:endParaRPr lang="en-US" sz="28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15276" y="1271016"/>
            <a:ext cx="693019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87878" y="1596671"/>
            <a:ext cx="693019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56282" y="1769925"/>
            <a:ext cx="693019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487878" y="3760751"/>
            <a:ext cx="693019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556282" y="3876254"/>
            <a:ext cx="693019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515276" y="3462368"/>
            <a:ext cx="693019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15276" y="3654874"/>
            <a:ext cx="577516" cy="105877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515276" y="5578321"/>
            <a:ext cx="693019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87878" y="5751577"/>
            <a:ext cx="693019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556282" y="5886330"/>
            <a:ext cx="693019" cy="0"/>
          </a:xfrm>
          <a:prstGeom prst="line">
            <a:avLst/>
          </a:pr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34312" y="1901471"/>
            <a:ext cx="69301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634312" y="3978924"/>
            <a:ext cx="693019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5508625" y="5994400"/>
            <a:ext cx="596900" cy="107981"/>
          </a:xfrm>
          <a:custGeom>
            <a:avLst/>
            <a:gdLst>
              <a:gd name="connsiteX0" fmla="*/ 0 w 596900"/>
              <a:gd name="connsiteY0" fmla="*/ 0 h 107981"/>
              <a:gd name="connsiteX1" fmla="*/ 107950 w 596900"/>
              <a:gd name="connsiteY1" fmla="*/ 3175 h 107981"/>
              <a:gd name="connsiteX2" fmla="*/ 209550 w 596900"/>
              <a:gd name="connsiteY2" fmla="*/ 19050 h 107981"/>
              <a:gd name="connsiteX3" fmla="*/ 257175 w 596900"/>
              <a:gd name="connsiteY3" fmla="*/ 31750 h 107981"/>
              <a:gd name="connsiteX4" fmla="*/ 285750 w 596900"/>
              <a:gd name="connsiteY4" fmla="*/ 44450 h 107981"/>
              <a:gd name="connsiteX5" fmla="*/ 301625 w 596900"/>
              <a:gd name="connsiteY5" fmla="*/ 47625 h 107981"/>
              <a:gd name="connsiteX6" fmla="*/ 301625 w 596900"/>
              <a:gd name="connsiteY6" fmla="*/ 47625 h 107981"/>
              <a:gd name="connsiteX7" fmla="*/ 396875 w 596900"/>
              <a:gd name="connsiteY7" fmla="*/ 73025 h 107981"/>
              <a:gd name="connsiteX8" fmla="*/ 485775 w 596900"/>
              <a:gd name="connsiteY8" fmla="*/ 98425 h 107981"/>
              <a:gd name="connsiteX9" fmla="*/ 542925 w 596900"/>
              <a:gd name="connsiteY9" fmla="*/ 104775 h 107981"/>
              <a:gd name="connsiteX10" fmla="*/ 596900 w 596900"/>
              <a:gd name="connsiteY10" fmla="*/ 107950 h 107981"/>
              <a:gd name="connsiteX11" fmla="*/ 596900 w 596900"/>
              <a:gd name="connsiteY11" fmla="*/ 107950 h 10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6900" h="107981">
                <a:moveTo>
                  <a:pt x="0" y="0"/>
                </a:moveTo>
                <a:lnTo>
                  <a:pt x="107950" y="3175"/>
                </a:lnTo>
                <a:lnTo>
                  <a:pt x="209550" y="19050"/>
                </a:lnTo>
                <a:cubicBezTo>
                  <a:pt x="213711" y="19975"/>
                  <a:pt x="250098" y="27032"/>
                  <a:pt x="257175" y="31750"/>
                </a:cubicBezTo>
                <a:cubicBezTo>
                  <a:pt x="272269" y="41813"/>
                  <a:pt x="263080" y="36893"/>
                  <a:pt x="285750" y="44450"/>
                </a:cubicBezTo>
                <a:cubicBezTo>
                  <a:pt x="297283" y="48294"/>
                  <a:pt x="291928" y="47625"/>
                  <a:pt x="301625" y="47625"/>
                </a:cubicBezTo>
                <a:lnTo>
                  <a:pt x="301625" y="47625"/>
                </a:lnTo>
                <a:lnTo>
                  <a:pt x="396875" y="73025"/>
                </a:lnTo>
                <a:lnTo>
                  <a:pt x="485775" y="98425"/>
                </a:lnTo>
                <a:lnTo>
                  <a:pt x="542925" y="104775"/>
                </a:lnTo>
                <a:cubicBezTo>
                  <a:pt x="584174" y="108525"/>
                  <a:pt x="566160" y="107950"/>
                  <a:pt x="596900" y="107950"/>
                </a:cubicBezTo>
                <a:lnTo>
                  <a:pt x="596900" y="10795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470900" y="5997575"/>
            <a:ext cx="596900" cy="101600"/>
          </a:xfrm>
          <a:custGeom>
            <a:avLst/>
            <a:gdLst>
              <a:gd name="connsiteX0" fmla="*/ 0 w 596900"/>
              <a:gd name="connsiteY0" fmla="*/ 0 h 101600"/>
              <a:gd name="connsiteX1" fmla="*/ 120650 w 596900"/>
              <a:gd name="connsiteY1" fmla="*/ 12700 h 101600"/>
              <a:gd name="connsiteX2" fmla="*/ 219075 w 596900"/>
              <a:gd name="connsiteY2" fmla="*/ 34925 h 101600"/>
              <a:gd name="connsiteX3" fmla="*/ 263525 w 596900"/>
              <a:gd name="connsiteY3" fmla="*/ 44450 h 101600"/>
              <a:gd name="connsiteX4" fmla="*/ 282575 w 596900"/>
              <a:gd name="connsiteY4" fmla="*/ 50800 h 101600"/>
              <a:gd name="connsiteX5" fmla="*/ 307975 w 596900"/>
              <a:gd name="connsiteY5" fmla="*/ 60325 h 101600"/>
              <a:gd name="connsiteX6" fmla="*/ 327025 w 596900"/>
              <a:gd name="connsiteY6" fmla="*/ 66675 h 101600"/>
              <a:gd name="connsiteX7" fmla="*/ 339725 w 596900"/>
              <a:gd name="connsiteY7" fmla="*/ 69850 h 101600"/>
              <a:gd name="connsiteX8" fmla="*/ 339725 w 596900"/>
              <a:gd name="connsiteY8" fmla="*/ 69850 h 101600"/>
              <a:gd name="connsiteX9" fmla="*/ 444500 w 596900"/>
              <a:gd name="connsiteY9" fmla="*/ 101600 h 101600"/>
              <a:gd name="connsiteX10" fmla="*/ 517525 w 596900"/>
              <a:gd name="connsiteY10" fmla="*/ 101600 h 101600"/>
              <a:gd name="connsiteX11" fmla="*/ 596900 w 596900"/>
              <a:gd name="connsiteY11" fmla="*/ 101600 h 101600"/>
              <a:gd name="connsiteX12" fmla="*/ 596900 w 596900"/>
              <a:gd name="connsiteY12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6900" h="101600">
                <a:moveTo>
                  <a:pt x="0" y="0"/>
                </a:moveTo>
                <a:lnTo>
                  <a:pt x="120650" y="12700"/>
                </a:lnTo>
                <a:lnTo>
                  <a:pt x="219075" y="34925"/>
                </a:lnTo>
                <a:cubicBezTo>
                  <a:pt x="226449" y="36400"/>
                  <a:pt x="251940" y="40974"/>
                  <a:pt x="263525" y="44450"/>
                </a:cubicBezTo>
                <a:cubicBezTo>
                  <a:pt x="269936" y="46373"/>
                  <a:pt x="276588" y="47807"/>
                  <a:pt x="282575" y="50800"/>
                </a:cubicBezTo>
                <a:cubicBezTo>
                  <a:pt x="303867" y="61446"/>
                  <a:pt x="286360" y="53841"/>
                  <a:pt x="307975" y="60325"/>
                </a:cubicBezTo>
                <a:cubicBezTo>
                  <a:pt x="314386" y="62248"/>
                  <a:pt x="320675" y="64558"/>
                  <a:pt x="327025" y="66675"/>
                </a:cubicBezTo>
                <a:cubicBezTo>
                  <a:pt x="337554" y="70185"/>
                  <a:pt x="333203" y="69850"/>
                  <a:pt x="339725" y="69850"/>
                </a:cubicBezTo>
                <a:lnTo>
                  <a:pt x="339725" y="69850"/>
                </a:lnTo>
                <a:lnTo>
                  <a:pt x="444500" y="101600"/>
                </a:lnTo>
                <a:lnTo>
                  <a:pt x="517525" y="101600"/>
                </a:lnTo>
                <a:lnTo>
                  <a:pt x="596900" y="101600"/>
                </a:lnTo>
                <a:lnTo>
                  <a:pt x="596900" y="10160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9556282" y="5997575"/>
            <a:ext cx="596900" cy="101600"/>
          </a:xfrm>
          <a:custGeom>
            <a:avLst/>
            <a:gdLst>
              <a:gd name="connsiteX0" fmla="*/ 0 w 596900"/>
              <a:gd name="connsiteY0" fmla="*/ 0 h 101600"/>
              <a:gd name="connsiteX1" fmla="*/ 120650 w 596900"/>
              <a:gd name="connsiteY1" fmla="*/ 12700 h 101600"/>
              <a:gd name="connsiteX2" fmla="*/ 219075 w 596900"/>
              <a:gd name="connsiteY2" fmla="*/ 34925 h 101600"/>
              <a:gd name="connsiteX3" fmla="*/ 263525 w 596900"/>
              <a:gd name="connsiteY3" fmla="*/ 44450 h 101600"/>
              <a:gd name="connsiteX4" fmla="*/ 282575 w 596900"/>
              <a:gd name="connsiteY4" fmla="*/ 50800 h 101600"/>
              <a:gd name="connsiteX5" fmla="*/ 307975 w 596900"/>
              <a:gd name="connsiteY5" fmla="*/ 60325 h 101600"/>
              <a:gd name="connsiteX6" fmla="*/ 327025 w 596900"/>
              <a:gd name="connsiteY6" fmla="*/ 66675 h 101600"/>
              <a:gd name="connsiteX7" fmla="*/ 339725 w 596900"/>
              <a:gd name="connsiteY7" fmla="*/ 69850 h 101600"/>
              <a:gd name="connsiteX8" fmla="*/ 339725 w 596900"/>
              <a:gd name="connsiteY8" fmla="*/ 69850 h 101600"/>
              <a:gd name="connsiteX9" fmla="*/ 444500 w 596900"/>
              <a:gd name="connsiteY9" fmla="*/ 101600 h 101600"/>
              <a:gd name="connsiteX10" fmla="*/ 517525 w 596900"/>
              <a:gd name="connsiteY10" fmla="*/ 101600 h 101600"/>
              <a:gd name="connsiteX11" fmla="*/ 596900 w 596900"/>
              <a:gd name="connsiteY11" fmla="*/ 101600 h 101600"/>
              <a:gd name="connsiteX12" fmla="*/ 596900 w 596900"/>
              <a:gd name="connsiteY12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6900" h="101600">
                <a:moveTo>
                  <a:pt x="0" y="0"/>
                </a:moveTo>
                <a:lnTo>
                  <a:pt x="120650" y="12700"/>
                </a:lnTo>
                <a:lnTo>
                  <a:pt x="219075" y="34925"/>
                </a:lnTo>
                <a:cubicBezTo>
                  <a:pt x="226449" y="36400"/>
                  <a:pt x="251940" y="40974"/>
                  <a:pt x="263525" y="44450"/>
                </a:cubicBezTo>
                <a:cubicBezTo>
                  <a:pt x="269936" y="46373"/>
                  <a:pt x="276588" y="47807"/>
                  <a:pt x="282575" y="50800"/>
                </a:cubicBezTo>
                <a:cubicBezTo>
                  <a:pt x="303867" y="61446"/>
                  <a:pt x="286360" y="53841"/>
                  <a:pt x="307975" y="60325"/>
                </a:cubicBezTo>
                <a:cubicBezTo>
                  <a:pt x="314386" y="62248"/>
                  <a:pt x="320675" y="64558"/>
                  <a:pt x="327025" y="66675"/>
                </a:cubicBezTo>
                <a:cubicBezTo>
                  <a:pt x="337554" y="70185"/>
                  <a:pt x="333203" y="69850"/>
                  <a:pt x="339725" y="69850"/>
                </a:cubicBezTo>
                <a:lnTo>
                  <a:pt x="339725" y="69850"/>
                </a:lnTo>
                <a:lnTo>
                  <a:pt x="444500" y="101600"/>
                </a:lnTo>
                <a:lnTo>
                  <a:pt x="517525" y="101600"/>
                </a:lnTo>
                <a:lnTo>
                  <a:pt x="596900" y="101600"/>
                </a:lnTo>
                <a:lnTo>
                  <a:pt x="596900" y="10160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0658475" y="6026150"/>
            <a:ext cx="574675" cy="76200"/>
          </a:xfrm>
          <a:custGeom>
            <a:avLst/>
            <a:gdLst>
              <a:gd name="connsiteX0" fmla="*/ 0 w 574675"/>
              <a:gd name="connsiteY0" fmla="*/ 0 h 76200"/>
              <a:gd name="connsiteX1" fmla="*/ 0 w 574675"/>
              <a:gd name="connsiteY1" fmla="*/ 0 h 76200"/>
              <a:gd name="connsiteX2" fmla="*/ 396875 w 574675"/>
              <a:gd name="connsiteY2" fmla="*/ 0 h 76200"/>
              <a:gd name="connsiteX3" fmla="*/ 396875 w 574675"/>
              <a:gd name="connsiteY3" fmla="*/ 0 h 76200"/>
              <a:gd name="connsiteX4" fmla="*/ 476250 w 574675"/>
              <a:gd name="connsiteY4" fmla="*/ 38100 h 76200"/>
              <a:gd name="connsiteX5" fmla="*/ 533400 w 574675"/>
              <a:gd name="connsiteY5" fmla="*/ 76200 h 76200"/>
              <a:gd name="connsiteX6" fmla="*/ 574675 w 574675"/>
              <a:gd name="connsiteY6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675" h="76200">
                <a:moveTo>
                  <a:pt x="0" y="0"/>
                </a:moveTo>
                <a:lnTo>
                  <a:pt x="0" y="0"/>
                </a:lnTo>
                <a:lnTo>
                  <a:pt x="396875" y="0"/>
                </a:lnTo>
                <a:lnTo>
                  <a:pt x="396875" y="0"/>
                </a:lnTo>
                <a:lnTo>
                  <a:pt x="476250" y="38100"/>
                </a:lnTo>
                <a:lnTo>
                  <a:pt x="533400" y="76200"/>
                </a:lnTo>
                <a:lnTo>
                  <a:pt x="574675" y="7620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81"/>
    </mc:Choice>
    <mc:Fallback xmlns="">
      <p:transition spd="slow" advTm="10858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rier island block di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910" y="1676401"/>
            <a:ext cx="6972690" cy="4913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784" y="228601"/>
            <a:ext cx="965301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Complex sedimentary systems with a variety of </a:t>
            </a:r>
            <a:r>
              <a:rPr lang="en-US" sz="2800" dirty="0" err="1">
                <a:latin typeface="+mj-lt"/>
              </a:rPr>
              <a:t>subenvironments</a:t>
            </a:r>
            <a:endParaRPr lang="en-US" sz="2800" dirty="0">
              <a:latin typeface="+mj-lt"/>
            </a:endParaRPr>
          </a:p>
          <a:p>
            <a:pPr marL="6400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	Beach and </a:t>
            </a:r>
            <a:r>
              <a:rPr lang="en-US" sz="2800" dirty="0" err="1">
                <a:latin typeface="+mj-lt"/>
              </a:rPr>
              <a:t>shoreface</a:t>
            </a:r>
            <a:endParaRPr lang="en-US" sz="2800" dirty="0">
              <a:latin typeface="+mj-lt"/>
            </a:endParaRPr>
          </a:p>
          <a:p>
            <a:pPr marL="6400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	Lagoon and/or tidal flat</a:t>
            </a:r>
          </a:p>
          <a:p>
            <a:pPr marL="6400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>
                <a:latin typeface="+mj-lt"/>
              </a:rPr>
              <a:t>	Tidal </a:t>
            </a:r>
            <a:r>
              <a:rPr lang="en-US" sz="2800" dirty="0" smtClean="0">
                <a:latin typeface="+mj-lt"/>
              </a:rPr>
              <a:t>inlet and </a:t>
            </a:r>
            <a:r>
              <a:rPr lang="en-US" sz="2800" dirty="0">
                <a:latin typeface="+mj-lt"/>
              </a:rPr>
              <a:t>tidal deltas</a:t>
            </a:r>
          </a:p>
        </p:txBody>
      </p:sp>
    </p:spTree>
    <p:extLst>
      <p:ext uri="{BB962C8B-B14F-4D97-AF65-F5344CB8AC3E}">
        <p14:creationId xmlns:p14="http://schemas.microsoft.com/office/powerpoint/2010/main" val="39550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40"/>
    </mc:Choice>
    <mc:Fallback xmlns="">
      <p:transition spd="slow" advTm="2954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3776" y="169040"/>
            <a:ext cx="11155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Development and morphology of barrier islands depends </a:t>
            </a:r>
            <a:r>
              <a:rPr lang="en-US" sz="2800" dirty="0" smtClean="0">
                <a:latin typeface="+mj-lt"/>
              </a:rPr>
              <a:t>on coastal </a:t>
            </a:r>
            <a:r>
              <a:rPr lang="en-US" sz="2800" dirty="0">
                <a:latin typeface="+mj-lt"/>
              </a:rPr>
              <a:t>gradient (usually form on shallow slopes</a:t>
            </a:r>
            <a:r>
              <a:rPr lang="en-US" sz="2800" dirty="0" smtClean="0">
                <a:latin typeface="+mj-lt"/>
              </a:rPr>
              <a:t>) and tidal range/wave </a:t>
            </a:r>
            <a:r>
              <a:rPr lang="en-US" sz="2800" dirty="0">
                <a:latin typeface="+mj-lt"/>
              </a:rPr>
              <a:t>energy </a:t>
            </a:r>
          </a:p>
        </p:txBody>
      </p:sp>
      <p:pic>
        <p:nvPicPr>
          <p:cNvPr id="5" name="Picture 4" descr="Barrier island tidal types.jpg"/>
          <p:cNvPicPr>
            <a:picLocks noChangeAspect="1"/>
          </p:cNvPicPr>
          <p:nvPr/>
        </p:nvPicPr>
        <p:blipFill>
          <a:blip r:embed="rId3"/>
          <a:srcRect b="2833"/>
          <a:stretch>
            <a:fillRect/>
          </a:stretch>
        </p:blipFill>
        <p:spPr>
          <a:xfrm>
            <a:off x="1310641" y="1257607"/>
            <a:ext cx="9570719" cy="4627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1142" y="6019801"/>
            <a:ext cx="8082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&lt;2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889" y="6019801"/>
            <a:ext cx="90441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2-4 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7622" y="6019801"/>
            <a:ext cx="8082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&gt;4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590687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Tidal Range</a:t>
            </a:r>
          </a:p>
        </p:txBody>
      </p:sp>
    </p:spTree>
    <p:extLst>
      <p:ext uri="{BB962C8B-B14F-4D97-AF65-F5344CB8AC3E}">
        <p14:creationId xmlns:p14="http://schemas.microsoft.com/office/powerpoint/2010/main" val="578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90"/>
    </mc:Choice>
    <mc:Fallback xmlns="">
      <p:transition spd="slow" advTm="4459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9439" y="128992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Microtidal</a:t>
            </a:r>
            <a:r>
              <a:rPr lang="en-US" sz="2800" dirty="0">
                <a:latin typeface="+mj-lt"/>
              </a:rPr>
              <a:t>, wave-dominated barrier islands, Texas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040177" y="741589"/>
            <a:ext cx="10111646" cy="5943600"/>
            <a:chOff x="1524000" y="741590"/>
            <a:chExt cx="9144000" cy="537482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741590"/>
              <a:ext cx="9144000" cy="537482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78616" y="3198167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Barrier Island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7983416" y="2969566"/>
              <a:ext cx="304800" cy="304800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485185" y="1600201"/>
              <a:ext cx="2772508" cy="461665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Back-Barrier Lagoon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7514493" y="2061866"/>
              <a:ext cx="304800" cy="224135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08031" y="5509847"/>
              <a:ext cx="14433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Tidal </a:t>
              </a:r>
              <a:r>
                <a:rPr lang="en-US" sz="2400" dirty="0" smtClean="0">
                  <a:solidFill>
                    <a:srgbClr val="FFFF00"/>
                  </a:solidFill>
                </a:rPr>
                <a:t>Inlet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2819401" y="5257800"/>
              <a:ext cx="193431" cy="304800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264344" y="3678951"/>
              <a:ext cx="1407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Tidal </a:t>
              </a:r>
              <a:r>
                <a:rPr lang="en-US" sz="2400" dirty="0" smtClean="0">
                  <a:solidFill>
                    <a:srgbClr val="FFFF00"/>
                  </a:solidFill>
                </a:rPr>
                <a:t>Inlet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6805248" y="3297950"/>
              <a:ext cx="128953" cy="435850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20000" y="4443065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30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087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95"/>
    </mc:Choice>
    <mc:Fallback xmlns="">
      <p:transition spd="slow" advTm="3249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439" y="14156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</a:rPr>
              <a:t>Mesotidal</a:t>
            </a:r>
            <a:r>
              <a:rPr lang="en-US" sz="2800" dirty="0">
                <a:latin typeface="+mj-lt"/>
              </a:rPr>
              <a:t>, tide-dominated barrier islands (Savannah, GA)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040177" y="740664"/>
            <a:ext cx="10111646" cy="5943600"/>
            <a:chOff x="1524000" y="949780"/>
            <a:chExt cx="9144000" cy="53748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949780"/>
              <a:ext cx="9144000" cy="537482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924800" y="4114801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Barrier Island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8229600" y="3886200"/>
              <a:ext cx="304800" cy="304800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486400" y="5257801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Barrier Island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5791200" y="5029200"/>
              <a:ext cx="304800" cy="304800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239000" y="2057401"/>
              <a:ext cx="2895600" cy="461665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Back-Barrier Tidal Flat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7268308" y="2519066"/>
              <a:ext cx="304800" cy="224135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033988" y="5181600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10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63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1"/>
    </mc:Choice>
    <mc:Fallback xmlns="">
      <p:transition spd="slow" advTm="1889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040177" y="741589"/>
            <a:ext cx="10111646" cy="5943600"/>
            <a:chOff x="1524000" y="741590"/>
            <a:chExt cx="9144000" cy="53748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741590"/>
              <a:ext cx="9144000" cy="537482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562600" y="1098322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Barrier Island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257800" y="1524000"/>
              <a:ext cx="304800" cy="178078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28800" y="4495801"/>
              <a:ext cx="4038600" cy="461665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Back-Barrier Mangrove Swamp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429000" y="3200400"/>
              <a:ext cx="838200" cy="1295400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219376" y="990600"/>
              <a:ext cx="6960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10 km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957646" y="2819400"/>
              <a:ext cx="304800" cy="178078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8538080" y="2999992"/>
              <a:ext cx="304800" cy="178078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10216661" y="2910953"/>
              <a:ext cx="304800" cy="178078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715000" y="2808793"/>
              <a:ext cx="304800" cy="178078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89439" y="14156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j-lt"/>
              </a:rPr>
              <a:t>Meso</a:t>
            </a:r>
            <a:r>
              <a:rPr lang="en-US" sz="2800" dirty="0" smtClean="0">
                <a:latin typeface="+mj-lt"/>
              </a:rPr>
              <a:t>- to </a:t>
            </a:r>
            <a:r>
              <a:rPr lang="en-US" sz="2800" dirty="0" err="1" smtClean="0">
                <a:latin typeface="+mj-lt"/>
              </a:rPr>
              <a:t>macrotidal</a:t>
            </a:r>
            <a:r>
              <a:rPr lang="en-US" sz="2800" dirty="0" smtClean="0">
                <a:latin typeface="+mj-lt"/>
              </a:rPr>
              <a:t> barrier islands (Brazil)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996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75"/>
    </mc:Choice>
    <mc:Fallback xmlns="">
      <p:transition spd="slow" advTm="2767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040177" y="741589"/>
            <a:ext cx="10111646" cy="5943600"/>
            <a:chOff x="1524000" y="741590"/>
            <a:chExt cx="9144000" cy="537482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741590"/>
              <a:ext cx="9144000" cy="537482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635262" y="2667001"/>
              <a:ext cx="32707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FF00"/>
                  </a:solidFill>
                </a:rPr>
                <a:t>Prograding</a:t>
              </a:r>
              <a:r>
                <a:rPr lang="en-US" sz="2400" dirty="0">
                  <a:solidFill>
                    <a:srgbClr val="FFFF00"/>
                  </a:solidFill>
                </a:rPr>
                <a:t> Barrier Island</a:t>
              </a:r>
            </a:p>
          </p:txBody>
        </p: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6330462" y="2897834"/>
              <a:ext cx="304800" cy="378767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286000" y="4419601"/>
              <a:ext cx="2362200" cy="830997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Arid Back-Barrier Tidal Flat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038600" y="3810001"/>
              <a:ext cx="762000" cy="609601"/>
            </a:xfrm>
            <a:prstGeom prst="straightConnector1">
              <a:avLst/>
            </a:prstGeom>
            <a:ln w="317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839201" y="1905000"/>
              <a:ext cx="5918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FF00"/>
                  </a:solidFill>
                </a:rPr>
                <a:t>5 km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9439" y="141567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j-lt"/>
              </a:rPr>
              <a:t>Prograding</a:t>
            </a:r>
            <a:r>
              <a:rPr lang="en-US" sz="2800" dirty="0" smtClean="0">
                <a:latin typeface="+mj-lt"/>
              </a:rPr>
              <a:t> barrier islands, Gulf of Carpentaria (Australia)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556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78"/>
    </mc:Choice>
    <mc:Fallback xmlns="">
      <p:transition spd="slow" advTm="3127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760" y="169040"/>
            <a:ext cx="114444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+mj-lt"/>
              </a:rPr>
              <a:t>Microtidal</a:t>
            </a:r>
            <a:r>
              <a:rPr lang="en-US" sz="2800" dirty="0" smtClean="0">
                <a:latin typeface="+mj-lt"/>
              </a:rPr>
              <a:t> barriers are rarely overtopped by high tides, so tidal channels rare; dominance by wave processes (</a:t>
            </a:r>
            <a:r>
              <a:rPr lang="en-US" sz="2800" dirty="0" err="1" smtClean="0">
                <a:latin typeface="+mj-lt"/>
              </a:rPr>
              <a:t>washover</a:t>
            </a:r>
            <a:r>
              <a:rPr lang="en-US" sz="2800" dirty="0" smtClean="0">
                <a:latin typeface="+mj-lt"/>
              </a:rPr>
              <a:t> lobes and flood tidal deltas) instead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4" descr="Barrier island tidal types.jpg"/>
          <p:cNvPicPr>
            <a:picLocks noChangeAspect="1"/>
          </p:cNvPicPr>
          <p:nvPr/>
        </p:nvPicPr>
        <p:blipFill>
          <a:blip r:embed="rId3"/>
          <a:srcRect b="2833"/>
          <a:stretch>
            <a:fillRect/>
          </a:stretch>
        </p:blipFill>
        <p:spPr>
          <a:xfrm>
            <a:off x="1310641" y="1257607"/>
            <a:ext cx="9570719" cy="4627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1142" y="6019801"/>
            <a:ext cx="8082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&lt;2 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889" y="6019801"/>
            <a:ext cx="90441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2-4 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7622" y="6019801"/>
            <a:ext cx="80823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&gt;4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590687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Tidal Range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1542" y="1405288"/>
            <a:ext cx="3051208" cy="42335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7"/>
    </mc:Choice>
    <mc:Fallback xmlns="">
      <p:transition spd="slow" advTm="2013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59881" y="256908"/>
            <a:ext cx="1175886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+mj-lt"/>
              </a:rPr>
              <a:t>Washover</a:t>
            </a:r>
            <a:r>
              <a:rPr lang="en-US" sz="2800" u="sng" dirty="0">
                <a:latin typeface="+mj-lt"/>
              </a:rPr>
              <a:t> fans</a:t>
            </a:r>
            <a:r>
              <a:rPr lang="en-US" sz="2800" dirty="0">
                <a:latin typeface="+mj-lt"/>
              </a:rPr>
              <a:t> are common constituents of </a:t>
            </a:r>
            <a:r>
              <a:rPr lang="en-US" sz="2800" dirty="0" err="1">
                <a:latin typeface="+mj-lt"/>
              </a:rPr>
              <a:t>microtidal</a:t>
            </a:r>
            <a:r>
              <a:rPr lang="en-US" sz="2800" dirty="0">
                <a:latin typeface="+mj-lt"/>
              </a:rPr>
              <a:t>, storm-influenced barriers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+mj-lt"/>
              </a:rPr>
              <a:t>Form by storm surge deposition of sand in the back-barrier or lagoon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5" b="11341"/>
          <a:stretch/>
        </p:blipFill>
        <p:spPr>
          <a:xfrm>
            <a:off x="121118" y="1831166"/>
            <a:ext cx="9144000" cy="4480560"/>
          </a:xfrm>
          <a:prstGeom prst="rect">
            <a:avLst/>
          </a:prstGeom>
        </p:spPr>
      </p:pic>
      <p:pic>
        <p:nvPicPr>
          <p:cNvPr id="13" name="Picture 12" descr="Washover fan 2.jpg"/>
          <p:cNvPicPr>
            <a:picLocks noChangeAspect="1"/>
          </p:cNvPicPr>
          <p:nvPr/>
        </p:nvPicPr>
        <p:blipFill rotWithShape="1">
          <a:blip r:embed="rId4"/>
          <a:srcRect l="3111" r="888"/>
          <a:stretch/>
        </p:blipFill>
        <p:spPr>
          <a:xfrm>
            <a:off x="8198867" y="1831166"/>
            <a:ext cx="3838327" cy="486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8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18"/>
    </mc:Choice>
    <mc:Fallback xmlns="">
      <p:transition spd="slow" advTm="4581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367</Words>
  <Application>Microsoft Office PowerPoint</Application>
  <PresentationFormat>Widescreen</PresentationFormat>
  <Paragraphs>81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Clapham</dc:creator>
  <cp:lastModifiedBy>Matthew Clapham</cp:lastModifiedBy>
  <cp:revision>19</cp:revision>
  <dcterms:created xsi:type="dcterms:W3CDTF">2015-05-11T00:30:55Z</dcterms:created>
  <dcterms:modified xsi:type="dcterms:W3CDTF">2015-09-11T00:12:04Z</dcterms:modified>
</cp:coreProperties>
</file>