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5" r:id="rId4"/>
    <p:sldId id="276" r:id="rId5"/>
    <p:sldId id="258" r:id="rId6"/>
    <p:sldId id="259" r:id="rId7"/>
    <p:sldId id="260" r:id="rId8"/>
    <p:sldId id="274" r:id="rId9"/>
    <p:sldId id="261" r:id="rId10"/>
    <p:sldId id="267" r:id="rId11"/>
    <p:sldId id="268" r:id="rId12"/>
    <p:sldId id="269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971E0-754E-451F-9184-0B6157437D1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94E7A-B600-48BA-A304-04CD6DDB0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4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1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formed from flocculation.  Strength also a function of clay-mineral type, type of </a:t>
            </a:r>
            <a:r>
              <a:rPr lang="en-US" dirty="0" err="1" smtClean="0"/>
              <a:t>cations</a:t>
            </a:r>
            <a:r>
              <a:rPr lang="en-US" dirty="0" smtClean="0"/>
              <a:t>, temperature, perhaps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23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rock type could be called a </a:t>
            </a:r>
            <a:r>
              <a:rPr lang="en-US" dirty="0" err="1" smtClean="0"/>
              <a:t>diamictite</a:t>
            </a:r>
            <a:r>
              <a:rPr lang="en-US" dirty="0" smtClean="0"/>
              <a:t> because it contains two contrasting size populations (coarse fraction</a:t>
            </a:r>
            <a:r>
              <a:rPr lang="en-US" baseline="0" dirty="0" smtClean="0"/>
              <a:t> in muddy matrix)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8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4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Debris flow is concentrated mixture of water, fine sediment (and usually coarse sediment)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96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7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Yield strength a function of cohesion (usually from fine-grained clays in matrix) and normal</a:t>
            </a:r>
            <a:r>
              <a:rPr lang="en-US" baseline="0" dirty="0" smtClean="0"/>
              <a:t> weight stress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Yield strength a function of cohesion (usually from fine-grained clays in matrix) and normal</a:t>
            </a:r>
            <a:r>
              <a:rPr lang="en-US" baseline="0" dirty="0" smtClean="0"/>
              <a:t> weight stress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10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sediment concentration raises viscosity to point where viscous forces dominate over inertial even at high flow velocity</a:t>
            </a:r>
          </a:p>
          <a:p>
            <a:r>
              <a:rPr lang="en-US" dirty="0" smtClean="0"/>
              <a:t>Rarely get laminar flow at top because viscosity</a:t>
            </a:r>
            <a:r>
              <a:rPr lang="en-US" baseline="0" dirty="0" smtClean="0"/>
              <a:t> contrast between air and flow too great and flow speed too small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09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use Stokes’ law?</a:t>
            </a:r>
          </a:p>
          <a:p>
            <a:r>
              <a:rPr lang="en-US" dirty="0" smtClean="0"/>
              <a:t>Strength term derived from plasticity theory.  It is analogous to fluid resistance in the case of a Newtonian</a:t>
            </a:r>
            <a:r>
              <a:rPr lang="en-US" baseline="0" dirty="0" smtClean="0"/>
              <a:t> fluid like water – the force that must be applied to cause shear deformation of fluid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4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Buoyancy is effectively the result of a pressure 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2F1E-982F-4F35-9FCD-2B88D75F7248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CC15-5099-44FC-B041-88D92E8F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0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2F1E-982F-4F35-9FCD-2B88D75F7248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CC15-5099-44FC-B041-88D92E8F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2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2F1E-982F-4F35-9FCD-2B88D75F7248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CC15-5099-44FC-B041-88D92E8F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2F1E-982F-4F35-9FCD-2B88D75F7248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CC15-5099-44FC-B041-88D92E8F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4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2F1E-982F-4F35-9FCD-2B88D75F7248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CC15-5099-44FC-B041-88D92E8F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6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2F1E-982F-4F35-9FCD-2B88D75F7248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CC15-5099-44FC-B041-88D92E8F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1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2F1E-982F-4F35-9FCD-2B88D75F7248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CC15-5099-44FC-B041-88D92E8F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4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2F1E-982F-4F35-9FCD-2B88D75F7248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CC15-5099-44FC-B041-88D92E8F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2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2F1E-982F-4F35-9FCD-2B88D75F7248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CC15-5099-44FC-B041-88D92E8F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2F1E-982F-4F35-9FCD-2B88D75F7248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CC15-5099-44FC-B041-88D92E8F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1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2F1E-982F-4F35-9FCD-2B88D75F7248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CC15-5099-44FC-B041-88D92E8F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6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02F1E-982F-4F35-9FCD-2B88D75F7248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CC15-5099-44FC-B041-88D92E8F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1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ebris_flow_ca.wm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Illgraben%20debris%20flow.mp4" TargetMode="Externa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6835"/>
            <a:ext cx="9144000" cy="77044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Alluvial Fan Environments</a:t>
            </a:r>
            <a:endParaRPr lang="en-US" sz="4800" dirty="0"/>
          </a:p>
        </p:txBody>
      </p:sp>
      <p:grpSp>
        <p:nvGrpSpPr>
          <p:cNvPr id="8" name="Group 7"/>
          <p:cNvGrpSpPr/>
          <p:nvPr/>
        </p:nvGrpSpPr>
        <p:grpSpPr>
          <a:xfrm>
            <a:off x="674148" y="1333536"/>
            <a:ext cx="10843705" cy="5322438"/>
            <a:chOff x="777240" y="1388400"/>
            <a:chExt cx="10843705" cy="5322438"/>
          </a:xfrm>
        </p:grpSpPr>
        <p:pic>
          <p:nvPicPr>
            <p:cNvPr id="4" name="Picture 3" descr="Alluvial fan badwater.jpeg"/>
            <p:cNvPicPr>
              <a:picLocks noChangeAspect="1"/>
            </p:cNvPicPr>
            <p:nvPr/>
          </p:nvPicPr>
          <p:blipFill>
            <a:blip r:embed="rId2"/>
            <a:srcRect r="3750"/>
            <a:stretch>
              <a:fillRect/>
            </a:stretch>
          </p:blipFill>
          <p:spPr>
            <a:xfrm>
              <a:off x="3929161" y="1388400"/>
              <a:ext cx="7691784" cy="532243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042361" y="1539240"/>
              <a:ext cx="4107278" cy="52322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+mj-lt"/>
                </a:rPr>
                <a:t>Badwater</a:t>
              </a:r>
              <a:r>
                <a:rPr lang="en-US" sz="2800" dirty="0" smtClean="0">
                  <a:latin typeface="+mj-lt"/>
                </a:rPr>
                <a:t> Fan, Death Valley</a:t>
              </a:r>
              <a:endParaRPr lang="en-US" sz="2800" dirty="0">
                <a:latin typeface="+mj-lt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" y="1388400"/>
              <a:ext cx="2896565" cy="532243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47344" y="1618053"/>
              <a:ext cx="911853" cy="52322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Mars</a:t>
              </a:r>
              <a:endParaRPr lang="en-US" sz="2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18"/>
    </mc:Choice>
    <mc:Fallback xmlns="">
      <p:transition spd="slow" advTm="2981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44009" y="2413136"/>
            <a:ext cx="2798971" cy="16608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rge boulder in alluvial fan.jpg"/>
          <p:cNvPicPr>
            <a:picLocks noChangeAspect="1"/>
          </p:cNvPicPr>
          <p:nvPr/>
        </p:nvPicPr>
        <p:blipFill>
          <a:blip r:embed="rId4"/>
          <a:srcRect t="3175"/>
          <a:stretch>
            <a:fillRect/>
          </a:stretch>
        </p:blipFill>
        <p:spPr>
          <a:xfrm>
            <a:off x="108928" y="2413136"/>
            <a:ext cx="6277802" cy="4052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790" y="957590"/>
            <a:ext cx="7092070" cy="11849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How can debris flows carry such large boulders</a:t>
            </a:r>
            <a:r>
              <a:rPr lang="en-US" sz="2800" dirty="0" smtClean="0">
                <a:latin typeface="+mj-lt"/>
              </a:rPr>
              <a:t>?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+mj-lt"/>
              </a:rPr>
              <a:t>What forces act on boulder in debris flow</a:t>
            </a:r>
            <a:r>
              <a:rPr lang="en-US" sz="2800" dirty="0" smtClean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38909" y="2746812"/>
            <a:ext cx="831159" cy="8235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34386" y="4450946"/>
            <a:ext cx="279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Gravity: 4/3 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dirty="0"/>
              <a:t> D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err="1">
                <a:latin typeface="Symbol" pitchFamily="18" charset="2"/>
              </a:rPr>
              <a:t>r</a:t>
            </a:r>
            <a:r>
              <a:rPr lang="en-US" sz="2400" baseline="-25000" dirty="0" err="1"/>
              <a:t>s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40271" y="5041436"/>
            <a:ext cx="3195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Buoyancy: 4/3 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dirty="0"/>
              <a:t> D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err="1">
                <a:latin typeface="Symbol" pitchFamily="18" charset="2"/>
              </a:rPr>
              <a:t>r</a:t>
            </a:r>
            <a:r>
              <a:rPr lang="en-US" sz="2400" baseline="-25000" dirty="0" err="1"/>
              <a:t>m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0271" y="5651036"/>
            <a:ext cx="3244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Matrix Strength: Z </a:t>
            </a:r>
            <a:r>
              <a:rPr lang="en-US" sz="2400" i="1" dirty="0"/>
              <a:t>k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dirty="0"/>
              <a:t> D</a:t>
            </a:r>
            <a:r>
              <a:rPr lang="en-US" sz="2400" baseline="30000" dirty="0"/>
              <a:t>2</a:t>
            </a:r>
            <a:endParaRPr lang="en-US" sz="2400" i="1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7345898" y="5252570"/>
            <a:ext cx="36576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 flipV="1">
            <a:off x="7345898" y="4691738"/>
            <a:ext cx="365760" cy="1588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7345898" y="5849978"/>
            <a:ext cx="36576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122547" y="2871138"/>
            <a:ext cx="870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D, </a:t>
            </a:r>
            <a:r>
              <a:rPr lang="en-US" sz="2800" b="1" dirty="0" err="1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sz="2800" b="1" baseline="-25000" dirty="0" err="1">
                <a:solidFill>
                  <a:schemeClr val="bg1"/>
                </a:solidFill>
              </a:rPr>
              <a:t>s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85090" y="3109257"/>
            <a:ext cx="57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sz="2800" b="1" baseline="-25000" dirty="0" err="1">
                <a:solidFill>
                  <a:schemeClr val="bg1"/>
                </a:solidFill>
              </a:rPr>
              <a:t>m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61290" y="2732722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k</a:t>
            </a:r>
            <a:endParaRPr lang="en-US" sz="2800" b="1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76200"/>
            <a:ext cx="578799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/>
              <a:t>Sediment-support mechanism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21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32"/>
    </mc:Choice>
    <mc:Fallback xmlns="">
      <p:transition spd="slow" advTm="77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1204" y="540271"/>
            <a:ext cx="2286000" cy="1371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4604" y="845071"/>
            <a:ext cx="6858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11204" y="1911871"/>
            <a:ext cx="2286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88354" y="464071"/>
            <a:ext cx="236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Gravity: 4/3 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 D</a:t>
            </a:r>
            <a:r>
              <a:rPr lang="en-US" sz="2000" baseline="30000" dirty="0"/>
              <a:t>3</a:t>
            </a:r>
            <a:r>
              <a:rPr lang="en-US" sz="2000" dirty="0"/>
              <a:t> </a:t>
            </a:r>
            <a:r>
              <a:rPr lang="en-US" sz="2000" dirty="0" err="1">
                <a:latin typeface="Symbol" pitchFamily="18" charset="2"/>
              </a:rPr>
              <a:t>r</a:t>
            </a:r>
            <a:r>
              <a:rPr lang="en-US" sz="2000" baseline="-25000" dirty="0" err="1"/>
              <a:t>s</a:t>
            </a:r>
            <a:r>
              <a:rPr lang="en-US" sz="2000" dirty="0"/>
              <a:t> </a:t>
            </a:r>
            <a:r>
              <a:rPr lang="en-US" sz="2000" i="1" dirty="0"/>
              <a:t>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94239" y="1054561"/>
            <a:ext cx="2696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Buoyancy: 4/3 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 D</a:t>
            </a:r>
            <a:r>
              <a:rPr lang="en-US" sz="2000" baseline="30000" dirty="0"/>
              <a:t>3</a:t>
            </a:r>
            <a:r>
              <a:rPr lang="en-US" sz="2000" dirty="0"/>
              <a:t> </a:t>
            </a:r>
            <a:r>
              <a:rPr lang="en-US" sz="2000" dirty="0" err="1">
                <a:latin typeface="Symbol" pitchFamily="18" charset="2"/>
              </a:rPr>
              <a:t>r</a:t>
            </a:r>
            <a:r>
              <a:rPr lang="en-US" sz="2000" baseline="-25000" dirty="0" err="1"/>
              <a:t>m</a:t>
            </a:r>
            <a:r>
              <a:rPr lang="en-US" sz="2000" dirty="0"/>
              <a:t> </a:t>
            </a:r>
            <a:r>
              <a:rPr lang="en-US" sz="2000" i="1" dirty="0"/>
              <a:t>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94239" y="1664161"/>
            <a:ext cx="2742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Matrix Strength: Z </a:t>
            </a:r>
            <a:r>
              <a:rPr lang="en-US" sz="2000" i="1" dirty="0"/>
              <a:t>k</a:t>
            </a:r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 D</a:t>
            </a:r>
            <a:r>
              <a:rPr lang="en-US" sz="2000" baseline="30000" dirty="0"/>
              <a:t>2</a:t>
            </a:r>
            <a:endParaRPr lang="en-US" sz="2000" i="1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3096118" y="1265695"/>
            <a:ext cx="36576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 flipV="1">
            <a:off x="3096118" y="704863"/>
            <a:ext cx="365760" cy="1588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096118" y="1863103"/>
            <a:ext cx="36576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89741" y="921272"/>
            <a:ext cx="77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D, </a:t>
            </a:r>
            <a:r>
              <a:rPr lang="en-US" sz="2400" b="1" dirty="0" err="1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sz="2400" b="1" baseline="-25000" dirty="0" err="1">
                <a:solidFill>
                  <a:schemeClr val="bg1"/>
                </a:solidFill>
              </a:rPr>
              <a:t>s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9004" y="114540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sz="2400" b="1" baseline="-25000" dirty="0" err="1">
                <a:solidFill>
                  <a:schemeClr val="bg1"/>
                </a:solidFill>
              </a:rPr>
              <a:t>m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5204" y="768872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k</a:t>
            </a:r>
            <a:endParaRPr lang="en-US" sz="2400" b="1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99185" y="358548"/>
            <a:ext cx="5245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Matrix density (</a:t>
            </a:r>
            <a:r>
              <a:rPr lang="en-US" sz="2800" dirty="0" err="1">
                <a:latin typeface="Symbol" panose="05050102010706020507" pitchFamily="18" charset="2"/>
              </a:rPr>
              <a:t>r</a:t>
            </a:r>
            <a:r>
              <a:rPr lang="en-US" sz="2800" baseline="-25000" dirty="0" err="1">
                <a:latin typeface="+mj-lt"/>
              </a:rPr>
              <a:t>m</a:t>
            </a:r>
            <a:r>
              <a:rPr lang="en-US" sz="2800" dirty="0">
                <a:latin typeface="+mj-lt"/>
              </a:rPr>
              <a:t>) can be high (as much as 2 g/cm</a:t>
            </a:r>
            <a:r>
              <a:rPr lang="en-US" sz="2800" baseline="30000" dirty="0">
                <a:latin typeface="+mj-lt"/>
              </a:rPr>
              <a:t>3</a:t>
            </a:r>
            <a:r>
              <a:rPr lang="en-US" sz="2800" dirty="0">
                <a:latin typeface="+mj-lt"/>
              </a:rPr>
              <a:t>, compared to </a:t>
            </a:r>
            <a:r>
              <a:rPr lang="en-US" sz="2800" dirty="0" smtClean="0">
                <a:latin typeface="+mj-lt"/>
              </a:rPr>
              <a:t>2.7-3.0 </a:t>
            </a:r>
            <a:r>
              <a:rPr lang="en-US" sz="2800" dirty="0">
                <a:latin typeface="+mj-lt"/>
              </a:rPr>
              <a:t>g/cm</a:t>
            </a:r>
            <a:r>
              <a:rPr lang="en-US" sz="2800" baseline="30000" dirty="0">
                <a:latin typeface="+mj-lt"/>
              </a:rPr>
              <a:t>3</a:t>
            </a:r>
            <a:r>
              <a:rPr lang="en-US" sz="2800" dirty="0">
                <a:latin typeface="+mj-lt"/>
              </a:rPr>
              <a:t> for </a:t>
            </a:r>
            <a:r>
              <a:rPr lang="en-US" sz="2800" dirty="0" smtClean="0">
                <a:latin typeface="+mj-lt"/>
              </a:rPr>
              <a:t>rocks) </a:t>
            </a:r>
            <a:r>
              <a:rPr lang="en-US" sz="2800" dirty="0">
                <a:latin typeface="+mj-lt"/>
              </a:rPr>
              <a:t>due to </a:t>
            </a:r>
            <a:r>
              <a:rPr lang="en-US" sz="2800" dirty="0" smtClean="0">
                <a:latin typeface="+mj-lt"/>
              </a:rPr>
              <a:t>the high sediment </a:t>
            </a:r>
            <a:r>
              <a:rPr lang="en-US" sz="2800" dirty="0">
                <a:latin typeface="+mj-lt"/>
              </a:rPr>
              <a:t>concentration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49604" y="962526"/>
            <a:ext cx="3048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50711" y="3957239"/>
            <a:ext cx="3196700" cy="1920240"/>
            <a:chOff x="1144604" y="4812284"/>
            <a:chExt cx="2286000" cy="1373188"/>
          </a:xfrm>
        </p:grpSpPr>
        <p:sp>
          <p:nvSpPr>
            <p:cNvPr id="29" name="Rectangle 28"/>
            <p:cNvSpPr/>
            <p:nvPr/>
          </p:nvSpPr>
          <p:spPr>
            <a:xfrm>
              <a:off x="1144604" y="4812284"/>
              <a:ext cx="2286000" cy="1371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678004" y="5117084"/>
              <a:ext cx="685800" cy="685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44604" y="6183884"/>
              <a:ext cx="2286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Isosceles Triangle 4"/>
          <p:cNvSpPr/>
          <p:nvPr/>
        </p:nvSpPr>
        <p:spPr>
          <a:xfrm>
            <a:off x="5130501" y="3957239"/>
            <a:ext cx="587141" cy="19180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73040" y="5854614"/>
            <a:ext cx="3102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Weight of overlying </a:t>
            </a:r>
            <a:r>
              <a:rPr lang="en-US" sz="2800" dirty="0" err="1" smtClean="0">
                <a:solidFill>
                  <a:schemeClr val="accent1"/>
                </a:solidFill>
                <a:latin typeface="+mj-lt"/>
              </a:rPr>
              <a:t>sediment+water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7987606" y="3957239"/>
            <a:ext cx="587141" cy="1918019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30145" y="5854614"/>
            <a:ext cx="310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Pressure gradient</a:t>
            </a:r>
            <a:endParaRPr lang="en-US" sz="28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384303" y="3957239"/>
            <a:ext cx="0" cy="1897375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199034" y="3003132"/>
            <a:ext cx="2370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Upward force on particles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1094" y="2696535"/>
            <a:ext cx="878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Additional buoyancy contribution in sediment-rich mixtures:</a:t>
            </a:r>
            <a:endParaRPr lang="en-US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59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16"/>
    </mc:Choice>
    <mc:Fallback xmlns="">
      <p:transition spd="slow" advTm="81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  <p:bldP spid="37" grpId="0" animBg="1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11203" y="2746204"/>
            <a:ext cx="11102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Debris </a:t>
            </a:r>
            <a:r>
              <a:rPr lang="en-US" sz="2800" dirty="0">
                <a:latin typeface="+mj-lt"/>
              </a:rPr>
              <a:t>flows can have high yield strength </a:t>
            </a:r>
            <a:r>
              <a:rPr lang="en-US" sz="2800" i="1" dirty="0">
                <a:latin typeface="+mj-lt"/>
              </a:rPr>
              <a:t>k</a:t>
            </a:r>
            <a:r>
              <a:rPr lang="en-US" sz="2800" dirty="0">
                <a:latin typeface="+mj-lt"/>
              </a:rPr>
              <a:t> – even large boulders do not exert </a:t>
            </a:r>
            <a:r>
              <a:rPr lang="en-US" sz="2800" dirty="0" smtClean="0">
                <a:latin typeface="+mj-lt"/>
              </a:rPr>
              <a:t>sufficient shear </a:t>
            </a:r>
            <a:r>
              <a:rPr lang="en-US" sz="2800" dirty="0">
                <a:latin typeface="+mj-lt"/>
              </a:rPr>
              <a:t>stress on </a:t>
            </a:r>
            <a:r>
              <a:rPr lang="en-US" sz="2800" dirty="0" smtClean="0">
                <a:latin typeface="+mj-lt"/>
              </a:rPr>
              <a:t>fluid to overcome </a:t>
            </a:r>
            <a:r>
              <a:rPr lang="en-US" sz="2800" i="1" dirty="0" smtClean="0">
                <a:latin typeface="+mj-lt"/>
              </a:rPr>
              <a:t>k</a:t>
            </a:r>
            <a:endParaRPr lang="en-US" sz="28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1203" y="4167973"/>
            <a:ext cx="1119899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+mj-lt"/>
              </a:rPr>
              <a:t>What gives a debris flow matrix strength?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+mj-lt"/>
              </a:rPr>
              <a:t>Clay minerals form network by electrostatic or atomic </a:t>
            </a:r>
            <a:r>
              <a:rPr lang="en-US" sz="2800" dirty="0" smtClean="0">
                <a:latin typeface="+mj-lt"/>
              </a:rPr>
              <a:t>forces</a:t>
            </a:r>
          </a:p>
          <a:p>
            <a:pPr>
              <a:spcBef>
                <a:spcPts val="2400"/>
              </a:spcBef>
            </a:pPr>
            <a:r>
              <a:rPr lang="en-US" sz="2800" dirty="0" smtClean="0">
                <a:latin typeface="+mj-lt"/>
              </a:rPr>
              <a:t>Matrix </a:t>
            </a:r>
            <a:r>
              <a:rPr lang="en-US" sz="2800" dirty="0">
                <a:latin typeface="+mj-lt"/>
              </a:rPr>
              <a:t>strength a function of clay </a:t>
            </a:r>
            <a:r>
              <a:rPr lang="en-US" sz="2800" dirty="0" smtClean="0">
                <a:latin typeface="+mj-lt"/>
              </a:rPr>
              <a:t>content (possible </a:t>
            </a:r>
            <a:r>
              <a:rPr lang="en-US" sz="2800" dirty="0">
                <a:latin typeface="+mj-lt"/>
              </a:rPr>
              <a:t>at only 2-4% </a:t>
            </a:r>
            <a:r>
              <a:rPr lang="en-US" sz="2800" dirty="0" smtClean="0">
                <a:latin typeface="+mj-lt"/>
              </a:rPr>
              <a:t>clay)</a:t>
            </a:r>
            <a:endParaRPr lang="en-US" sz="2800" dirty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1204" y="540271"/>
            <a:ext cx="2286000" cy="1371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44604" y="845071"/>
            <a:ext cx="685800" cy="685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611204" y="1911871"/>
            <a:ext cx="2286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88354" y="464071"/>
            <a:ext cx="236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Gravity: 4/3 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 D</a:t>
            </a:r>
            <a:r>
              <a:rPr lang="en-US" sz="2000" baseline="30000" dirty="0"/>
              <a:t>3</a:t>
            </a:r>
            <a:r>
              <a:rPr lang="en-US" sz="2000" dirty="0"/>
              <a:t> </a:t>
            </a:r>
            <a:r>
              <a:rPr lang="en-US" sz="2000" dirty="0" err="1">
                <a:latin typeface="Symbol" pitchFamily="18" charset="2"/>
              </a:rPr>
              <a:t>r</a:t>
            </a:r>
            <a:r>
              <a:rPr lang="en-US" sz="2000" baseline="-25000" dirty="0" err="1"/>
              <a:t>s</a:t>
            </a:r>
            <a:r>
              <a:rPr lang="en-US" sz="2000" dirty="0"/>
              <a:t> </a:t>
            </a:r>
            <a:r>
              <a:rPr lang="en-US" sz="2000" i="1" dirty="0"/>
              <a:t>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94239" y="1054561"/>
            <a:ext cx="2696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Buoyancy: 4/3 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 D</a:t>
            </a:r>
            <a:r>
              <a:rPr lang="en-US" sz="2000" baseline="30000" dirty="0"/>
              <a:t>3</a:t>
            </a:r>
            <a:r>
              <a:rPr lang="en-US" sz="2000" dirty="0"/>
              <a:t> </a:t>
            </a:r>
            <a:r>
              <a:rPr lang="en-US" sz="2000" dirty="0" err="1">
                <a:latin typeface="Symbol" pitchFamily="18" charset="2"/>
              </a:rPr>
              <a:t>r</a:t>
            </a:r>
            <a:r>
              <a:rPr lang="en-US" sz="2000" baseline="-25000" dirty="0" err="1"/>
              <a:t>m</a:t>
            </a:r>
            <a:r>
              <a:rPr lang="en-US" sz="2000" dirty="0"/>
              <a:t> </a:t>
            </a:r>
            <a:r>
              <a:rPr lang="en-US" sz="2000" i="1" dirty="0"/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94239" y="1664161"/>
            <a:ext cx="2742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Matrix Strength: Z </a:t>
            </a:r>
            <a:r>
              <a:rPr lang="en-US" sz="2000" i="1" dirty="0"/>
              <a:t>k</a:t>
            </a:r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 D</a:t>
            </a:r>
            <a:r>
              <a:rPr lang="en-US" sz="2000" baseline="30000" dirty="0"/>
              <a:t>2</a:t>
            </a:r>
            <a:endParaRPr lang="en-US" sz="2000" i="1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3096118" y="1265695"/>
            <a:ext cx="36576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 flipV="1">
            <a:off x="3096118" y="704863"/>
            <a:ext cx="365760" cy="1588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3096118" y="1863103"/>
            <a:ext cx="36576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89741" y="921272"/>
            <a:ext cx="77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D, </a:t>
            </a:r>
            <a:r>
              <a:rPr lang="en-US" sz="2400" b="1" dirty="0" err="1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sz="2400" b="1" baseline="-25000" dirty="0" err="1">
                <a:solidFill>
                  <a:schemeClr val="bg1"/>
                </a:solidFill>
              </a:rPr>
              <a:t>s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59004" y="114540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sz="2400" b="1" baseline="-25000" dirty="0" err="1">
                <a:solidFill>
                  <a:schemeClr val="bg1"/>
                </a:solidFill>
              </a:rPr>
              <a:t>m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5204" y="768872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k</a:t>
            </a:r>
            <a:endParaRPr lang="en-US" sz="2400" b="1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49604" y="1559292"/>
            <a:ext cx="3048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0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05"/>
    </mc:Choice>
    <mc:Fallback xmlns="">
      <p:transition spd="slow" advTm="67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48" y="24065"/>
            <a:ext cx="7411452" cy="5558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86" y="286351"/>
            <a:ext cx="467146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Holocene debris flow </a:t>
            </a:r>
            <a:r>
              <a:rPr lang="en-US" sz="2800" dirty="0" smtClean="0">
                <a:latin typeface="+mj-lt"/>
              </a:rPr>
              <a:t>deposits </a:t>
            </a:r>
            <a:r>
              <a:rPr lang="en-US" sz="2800" dirty="0" err="1">
                <a:latin typeface="+mj-lt"/>
              </a:rPr>
              <a:t>Baños</a:t>
            </a:r>
            <a:r>
              <a:rPr lang="en-US" sz="2800" dirty="0">
                <a:latin typeface="+mj-lt"/>
              </a:rPr>
              <a:t>, Ecuador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" y="2620067"/>
            <a:ext cx="6272464" cy="418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96"/>
    </mc:Choice>
    <mc:Fallback xmlns="">
      <p:transition spd="slow" advTm="4289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0" y="2776704"/>
            <a:ext cx="5095556" cy="384048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189044" y="2371971"/>
            <a:ext cx="5765533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Water flow nearly always </a:t>
            </a:r>
            <a:r>
              <a:rPr lang="en-US" sz="2400" dirty="0" smtClean="0">
                <a:solidFill>
                  <a:srgbClr val="FF0000"/>
                </a:solidFill>
              </a:rPr>
              <a:t>supercritical</a:t>
            </a:r>
            <a:r>
              <a:rPr lang="en-US" sz="2400" dirty="0" smtClean="0"/>
              <a:t> on fans</a:t>
            </a:r>
            <a:endParaRPr lang="en-US" sz="2400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5716325" y="2818751"/>
            <a:ext cx="6210008" cy="3931920"/>
            <a:chOff x="5513769" y="3168708"/>
            <a:chExt cx="5434959" cy="34411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769" y="3168708"/>
              <a:ext cx="5434959" cy="3441192"/>
            </a:xfrm>
            <a:prstGeom prst="rect">
              <a:avLst/>
            </a:prstGeom>
          </p:spPr>
        </p:pic>
        <p:sp>
          <p:nvSpPr>
            <p:cNvPr id="12" name="Freeform 11"/>
            <p:cNvSpPr/>
            <p:nvPr/>
          </p:nvSpPr>
          <p:spPr>
            <a:xfrm>
              <a:off x="6047169" y="3255739"/>
              <a:ext cx="4038600" cy="2533650"/>
            </a:xfrm>
            <a:custGeom>
              <a:avLst/>
              <a:gdLst>
                <a:gd name="connsiteX0" fmla="*/ 0 w 4038600"/>
                <a:gd name="connsiteY0" fmla="*/ 0 h 2533650"/>
                <a:gd name="connsiteX1" fmla="*/ 33337 w 4038600"/>
                <a:gd name="connsiteY1" fmla="*/ 1000125 h 2533650"/>
                <a:gd name="connsiteX2" fmla="*/ 61912 w 4038600"/>
                <a:gd name="connsiteY2" fmla="*/ 1328738 h 2533650"/>
                <a:gd name="connsiteX3" fmla="*/ 123825 w 4038600"/>
                <a:gd name="connsiteY3" fmla="*/ 1662113 h 2533650"/>
                <a:gd name="connsiteX4" fmla="*/ 176212 w 4038600"/>
                <a:gd name="connsiteY4" fmla="*/ 1776413 h 2533650"/>
                <a:gd name="connsiteX5" fmla="*/ 242887 w 4038600"/>
                <a:gd name="connsiteY5" fmla="*/ 1905000 h 2533650"/>
                <a:gd name="connsiteX6" fmla="*/ 309562 w 4038600"/>
                <a:gd name="connsiteY6" fmla="*/ 1985963 h 2533650"/>
                <a:gd name="connsiteX7" fmla="*/ 447675 w 4038600"/>
                <a:gd name="connsiteY7" fmla="*/ 2095500 h 2533650"/>
                <a:gd name="connsiteX8" fmla="*/ 633412 w 4038600"/>
                <a:gd name="connsiteY8" fmla="*/ 2185988 h 2533650"/>
                <a:gd name="connsiteX9" fmla="*/ 1014412 w 4038600"/>
                <a:gd name="connsiteY9" fmla="*/ 2290763 h 2533650"/>
                <a:gd name="connsiteX10" fmla="*/ 1338262 w 4038600"/>
                <a:gd name="connsiteY10" fmla="*/ 2352675 h 2533650"/>
                <a:gd name="connsiteX11" fmla="*/ 1743075 w 4038600"/>
                <a:gd name="connsiteY11" fmla="*/ 2405063 h 2533650"/>
                <a:gd name="connsiteX12" fmla="*/ 2343150 w 4038600"/>
                <a:gd name="connsiteY12" fmla="*/ 2452688 h 2533650"/>
                <a:gd name="connsiteX13" fmla="*/ 2962275 w 4038600"/>
                <a:gd name="connsiteY13" fmla="*/ 2490788 h 2533650"/>
                <a:gd name="connsiteX14" fmla="*/ 4038600 w 4038600"/>
                <a:gd name="connsiteY14" fmla="*/ 2533650 h 25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38600" h="2533650">
                  <a:moveTo>
                    <a:pt x="0" y="0"/>
                  </a:moveTo>
                  <a:cubicBezTo>
                    <a:pt x="11509" y="389334"/>
                    <a:pt x="23018" y="778669"/>
                    <a:pt x="33337" y="1000125"/>
                  </a:cubicBezTo>
                  <a:cubicBezTo>
                    <a:pt x="43656" y="1221581"/>
                    <a:pt x="46831" y="1218407"/>
                    <a:pt x="61912" y="1328738"/>
                  </a:cubicBezTo>
                  <a:cubicBezTo>
                    <a:pt x="76993" y="1439069"/>
                    <a:pt x="104775" y="1587501"/>
                    <a:pt x="123825" y="1662113"/>
                  </a:cubicBezTo>
                  <a:cubicBezTo>
                    <a:pt x="142875" y="1736725"/>
                    <a:pt x="156368" y="1735932"/>
                    <a:pt x="176212" y="1776413"/>
                  </a:cubicBezTo>
                  <a:cubicBezTo>
                    <a:pt x="196056" y="1816894"/>
                    <a:pt x="220662" y="1870075"/>
                    <a:pt x="242887" y="1905000"/>
                  </a:cubicBezTo>
                  <a:cubicBezTo>
                    <a:pt x="265112" y="1939925"/>
                    <a:pt x="275431" y="1954213"/>
                    <a:pt x="309562" y="1985963"/>
                  </a:cubicBezTo>
                  <a:cubicBezTo>
                    <a:pt x="343693" y="2017713"/>
                    <a:pt x="393700" y="2062163"/>
                    <a:pt x="447675" y="2095500"/>
                  </a:cubicBezTo>
                  <a:cubicBezTo>
                    <a:pt x="501650" y="2128837"/>
                    <a:pt x="538956" y="2153444"/>
                    <a:pt x="633412" y="2185988"/>
                  </a:cubicBezTo>
                  <a:cubicBezTo>
                    <a:pt x="727868" y="2218532"/>
                    <a:pt x="896937" y="2262982"/>
                    <a:pt x="1014412" y="2290763"/>
                  </a:cubicBezTo>
                  <a:cubicBezTo>
                    <a:pt x="1131887" y="2318544"/>
                    <a:pt x="1216818" y="2333625"/>
                    <a:pt x="1338262" y="2352675"/>
                  </a:cubicBezTo>
                  <a:cubicBezTo>
                    <a:pt x="1459706" y="2371725"/>
                    <a:pt x="1575594" y="2388394"/>
                    <a:pt x="1743075" y="2405063"/>
                  </a:cubicBezTo>
                  <a:cubicBezTo>
                    <a:pt x="1910556" y="2421732"/>
                    <a:pt x="2343150" y="2452688"/>
                    <a:pt x="2343150" y="2452688"/>
                  </a:cubicBezTo>
                  <a:lnTo>
                    <a:pt x="2962275" y="2490788"/>
                  </a:lnTo>
                  <a:lnTo>
                    <a:pt x="4038600" y="253365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74415" y="4323046"/>
            <a:ext cx="234686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Supercritical flow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0449" y="5660817"/>
            <a:ext cx="14757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Subcritical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50825" y="875994"/>
            <a:ext cx="4600680" cy="13849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Distinct break in gradient separates fans (steeper) from rivers (shallower)</a:t>
            </a:r>
            <a:endParaRPr lang="en-US" sz="28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05765" y="875995"/>
            <a:ext cx="5794808" cy="13849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Alluvial fans characterized by different hydrodynamic processes and resulting </a:t>
            </a:r>
            <a:r>
              <a:rPr lang="en-US" sz="2800" dirty="0" err="1" smtClean="0"/>
              <a:t>facies</a:t>
            </a:r>
            <a:r>
              <a:rPr lang="en-US" sz="2800" dirty="0" smtClean="0"/>
              <a:t> than rivers</a:t>
            </a:r>
            <a:endParaRPr lang="en-US" sz="28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4800" y="76200"/>
            <a:ext cx="453237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Alluvial fans vs. rivers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33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8"/>
    </mc:Choice>
    <mc:Fallback xmlns="">
      <p:transition spd="slow" advTm="5991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lluvial fan Xinjia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31" y="2265145"/>
            <a:ext cx="4363454" cy="4363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191" y="926492"/>
            <a:ext cx="11270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Some alluvial </a:t>
            </a:r>
            <a:r>
              <a:rPr lang="en-US" sz="2800" dirty="0" smtClean="0">
                <a:latin typeface="+mj-lt"/>
              </a:rPr>
              <a:t>fans, especially larger low-gradient fans, </a:t>
            </a:r>
            <a:r>
              <a:rPr lang="en-US" sz="2800" dirty="0">
                <a:latin typeface="+mj-lt"/>
              </a:rPr>
              <a:t>are dominated by deposits from </a:t>
            </a:r>
            <a:r>
              <a:rPr lang="en-US" sz="2800" b="1" u="sng" dirty="0" err="1">
                <a:latin typeface="+mj-lt"/>
              </a:rPr>
              <a:t>hyperconcentrated</a:t>
            </a:r>
            <a:r>
              <a:rPr lang="en-US" sz="2800" b="1" u="sng" dirty="0">
                <a:latin typeface="+mj-lt"/>
              </a:rPr>
              <a:t> flows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and from </a:t>
            </a:r>
            <a:r>
              <a:rPr lang="en-US" sz="2800" dirty="0" err="1" smtClean="0">
                <a:latin typeface="+mj-lt"/>
              </a:rPr>
              <a:t>sheetflow</a:t>
            </a:r>
            <a:endParaRPr lang="en-US" sz="2800" b="1" u="sng" dirty="0">
              <a:latin typeface="+mj-lt"/>
            </a:endParaRPr>
          </a:p>
        </p:txBody>
      </p:sp>
      <p:pic>
        <p:nvPicPr>
          <p:cNvPr id="7" name="Picture 6" descr="sheetflood dominated f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317" y="2265145"/>
            <a:ext cx="7331594" cy="436345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76200"/>
            <a:ext cx="453237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Alluvial fan sediments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9238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27"/>
    </mc:Choice>
    <mc:Fallback xmlns="">
      <p:transition spd="slow" advTm="5702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5"/>
          <a:stretch/>
        </p:blipFill>
        <p:spPr>
          <a:xfrm>
            <a:off x="7842505" y="411480"/>
            <a:ext cx="4263841" cy="6163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5928" y="208688"/>
            <a:ext cx="55804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Miocene </a:t>
            </a:r>
            <a:r>
              <a:rPr lang="en-US" sz="2000" dirty="0" err="1">
                <a:latin typeface="+mj-lt"/>
              </a:rPr>
              <a:t>sheetflood</a:t>
            </a:r>
            <a:r>
              <a:rPr lang="en-US" sz="2000" dirty="0">
                <a:latin typeface="+mj-lt"/>
              </a:rPr>
              <a:t> deposits, Fish Canyon, California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499" y="170850"/>
            <a:ext cx="438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</a:rPr>
              <a:t>Hyperconcentrated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flow</a:t>
            </a:r>
            <a:endParaRPr lang="en-US" sz="3200" b="1" dirty="0">
              <a:latin typeface="+mj-lt"/>
            </a:endParaRPr>
          </a:p>
        </p:txBody>
      </p:sp>
      <p:pic>
        <p:nvPicPr>
          <p:cNvPr id="9" name="Picture 8" descr="Hyperconcentrated flow deposi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77" y="1386038"/>
            <a:ext cx="4396017" cy="5452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33928" y="5557253"/>
            <a:ext cx="255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Turbulence creates erosive base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7830" y="2714942"/>
            <a:ext cx="317713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Usually </a:t>
            </a:r>
            <a:r>
              <a:rPr lang="en-US" sz="2400" dirty="0" err="1">
                <a:latin typeface="+mj-lt"/>
              </a:rPr>
              <a:t>clast</a:t>
            </a:r>
            <a:r>
              <a:rPr lang="en-US" sz="2400" dirty="0">
                <a:latin typeface="+mj-lt"/>
              </a:rPr>
              <a:t>-supported, </a:t>
            </a:r>
            <a:r>
              <a:rPr lang="en-US" sz="2400" dirty="0" err="1">
                <a:latin typeface="+mj-lt"/>
              </a:rPr>
              <a:t>imbricated</a:t>
            </a:r>
            <a:endParaRPr lang="en-US" sz="2400" dirty="0">
              <a:latin typeface="+mj-lt"/>
            </a:endParaRPr>
          </a:p>
          <a:p>
            <a:pPr>
              <a:spcBef>
                <a:spcPts val="1800"/>
              </a:spcBef>
            </a:pPr>
            <a:r>
              <a:rPr lang="en-US" sz="2400" dirty="0">
                <a:latin typeface="+mj-lt"/>
              </a:rPr>
              <a:t>Crude normal grading from unhindered settling of grains in turbulent flow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6823" y="1011426"/>
            <a:ext cx="447863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2400" dirty="0" smtClean="0">
                <a:latin typeface="+mj-lt"/>
              </a:rPr>
              <a:t>Differs </a:t>
            </a:r>
            <a:r>
              <a:rPr lang="en-US" sz="2400" dirty="0">
                <a:latin typeface="+mj-lt"/>
              </a:rPr>
              <a:t>from </a:t>
            </a:r>
            <a:r>
              <a:rPr lang="en-US" sz="2400" dirty="0" smtClean="0">
                <a:latin typeface="+mj-lt"/>
              </a:rPr>
              <a:t>braided </a:t>
            </a:r>
            <a:r>
              <a:rPr lang="en-US" sz="2400" dirty="0">
                <a:latin typeface="+mj-lt"/>
              </a:rPr>
              <a:t>fluvial system </a:t>
            </a:r>
            <a:r>
              <a:rPr lang="en-US" sz="2400" dirty="0" smtClean="0">
                <a:latin typeface="+mj-lt"/>
              </a:rPr>
              <a:t>by lack </a:t>
            </a:r>
            <a:r>
              <a:rPr lang="en-US" sz="2400" dirty="0">
                <a:latin typeface="+mj-lt"/>
              </a:rPr>
              <a:t>of downstream accretion </a:t>
            </a:r>
            <a:r>
              <a:rPr lang="en-US" sz="2400" dirty="0" smtClean="0">
                <a:latin typeface="+mj-lt"/>
              </a:rPr>
              <a:t>elements and </a:t>
            </a:r>
            <a:r>
              <a:rPr lang="en-US" sz="2400" dirty="0">
                <a:latin typeface="+mj-lt"/>
              </a:rPr>
              <a:t>bar </a:t>
            </a:r>
            <a:r>
              <a:rPr lang="en-US" sz="2400" dirty="0" smtClean="0">
                <a:latin typeface="+mj-lt"/>
              </a:rPr>
              <a:t>forms</a:t>
            </a:r>
            <a:endParaRPr lang="en-US" sz="2400" dirty="0"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361050" y="5959437"/>
            <a:ext cx="27432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474950" y="3962399"/>
            <a:ext cx="18288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4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67"/>
    </mc:Choice>
    <mc:Fallback xmlns="">
      <p:transition spd="slow" advTm="9596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luvial fan badwater.jpe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8" y="2695736"/>
            <a:ext cx="5531957" cy="3684370"/>
          </a:xfrm>
          <a:prstGeom prst="rect">
            <a:avLst/>
          </a:prstGeom>
        </p:spPr>
      </p:pic>
      <p:pic>
        <p:nvPicPr>
          <p:cNvPr id="6" name="Picture 5" descr="debris flow dominated fan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rcRect r="1800"/>
          <a:stretch>
            <a:fillRect/>
          </a:stretch>
        </p:blipFill>
        <p:spPr>
          <a:xfrm>
            <a:off x="5718906" y="2532889"/>
            <a:ext cx="6454806" cy="40416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8868" y="913412"/>
            <a:ext cx="5085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Smaller alluvial fans with higher relief tend to be dominated by deposition from </a:t>
            </a:r>
            <a:r>
              <a:rPr lang="en-US" sz="2800" b="1" u="sng" dirty="0">
                <a:latin typeface="+mj-lt"/>
              </a:rPr>
              <a:t>debris flows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1926" y="913412"/>
            <a:ext cx="5483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Active depositional lobe </a:t>
            </a:r>
            <a:r>
              <a:rPr lang="en-US" sz="2800" dirty="0" smtClean="0">
                <a:latin typeface="+mj-lt"/>
              </a:rPr>
              <a:t>occasionally shifts </a:t>
            </a:r>
            <a:r>
              <a:rPr lang="en-US" sz="2800" dirty="0">
                <a:latin typeface="+mj-lt"/>
              </a:rPr>
              <a:t>laterally to produce fan-shaped cone of sediment</a:t>
            </a:r>
            <a:endParaRPr lang="en-US" sz="2800" b="1" u="sng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76200"/>
            <a:ext cx="453237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Alluvial fan sediments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116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57"/>
    </mc:Choice>
    <mc:Fallback xmlns="">
      <p:transition spd="slow" advTm="5165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diment gravity flo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410" y="1676400"/>
            <a:ext cx="9141181" cy="3773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2064" y="304801"/>
            <a:ext cx="11091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Debris flows are a type of </a:t>
            </a:r>
            <a:r>
              <a:rPr lang="en-US" sz="2800" b="1" u="sng" dirty="0">
                <a:latin typeface="+mj-lt"/>
              </a:rPr>
              <a:t>sediment gravity flow</a:t>
            </a:r>
            <a:r>
              <a:rPr lang="en-US" sz="2800" dirty="0">
                <a:latin typeface="+mj-lt"/>
              </a:rPr>
              <a:t> (a mixture of water and sediment particles transported by gravity without help from moving ambient </a:t>
            </a:r>
            <a:r>
              <a:rPr lang="en-US" sz="2800" dirty="0" smtClean="0">
                <a:latin typeface="+mj-lt"/>
              </a:rPr>
              <a:t>water)</a:t>
            </a:r>
            <a:endParaRPr lang="en-US" sz="2800" b="1" u="sng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62723" y="2938272"/>
            <a:ext cx="1371600" cy="1676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2064" y="5569804"/>
            <a:ext cx="1122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Sediment gravity flows classified on basis of (1) </a:t>
            </a:r>
            <a:r>
              <a:rPr lang="en-US" sz="2800" dirty="0" err="1">
                <a:latin typeface="+mj-lt"/>
              </a:rPr>
              <a:t>rheology</a:t>
            </a:r>
            <a:r>
              <a:rPr lang="en-US" sz="2800" dirty="0">
                <a:latin typeface="+mj-lt"/>
              </a:rPr>
              <a:t> and (2) sediment-support mechanism</a:t>
            </a:r>
            <a:endParaRPr lang="en-US" sz="28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04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37"/>
    </mc:Choice>
    <mc:Fallback xmlns="">
      <p:transition spd="slow" advTm="5273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heolo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52" y="1819871"/>
            <a:ext cx="6003036" cy="4353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8782" y="2273809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t</a:t>
            </a:r>
            <a:r>
              <a:rPr lang="en-US" sz="2800" dirty="0"/>
              <a:t> = </a:t>
            </a:r>
            <a:r>
              <a:rPr lang="en-US" sz="2800" dirty="0">
                <a:latin typeface="Symbol" pitchFamily="18" charset="2"/>
              </a:rPr>
              <a:t>m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d</a:t>
            </a:r>
            <a:r>
              <a:rPr lang="en-US" sz="2800" i="1" dirty="0"/>
              <a:t>u</a:t>
            </a:r>
            <a:r>
              <a:rPr lang="en-US" sz="2800" dirty="0"/>
              <a:t>/</a:t>
            </a:r>
            <a:r>
              <a:rPr lang="en-US" sz="2800" dirty="0" err="1">
                <a:latin typeface="Symbol" pitchFamily="18" charset="2"/>
              </a:rPr>
              <a:t>d</a:t>
            </a:r>
            <a:r>
              <a:rPr lang="en-US" sz="2800" i="1" dirty="0" err="1"/>
              <a:t>y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766560" y="1740409"/>
            <a:ext cx="493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For a Newtonian </a:t>
            </a:r>
            <a:r>
              <a:rPr lang="en-US" sz="2800" dirty="0" smtClean="0">
                <a:latin typeface="+mj-lt"/>
              </a:rPr>
              <a:t>fluid like water,</a:t>
            </a:r>
            <a:endParaRPr lang="en-US" sz="2800" dirty="0"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76200"/>
            <a:ext cx="453237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/>
              <a:t>Flow rheology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9496" y="838201"/>
            <a:ext cx="1100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Rheology describes the deformation of a fluid under a given shear stress</a:t>
            </a:r>
            <a:endParaRPr lang="en-US" sz="2800" dirty="0">
              <a:latin typeface="+mj-lt"/>
            </a:endParaRPr>
          </a:p>
        </p:txBody>
      </p:sp>
      <p:pic>
        <p:nvPicPr>
          <p:cNvPr id="12" name="Picture 11" descr="Viscosity definition.png"/>
          <p:cNvPicPr>
            <a:picLocks noChangeAspect="1"/>
          </p:cNvPicPr>
          <p:nvPr/>
        </p:nvPicPr>
        <p:blipFill>
          <a:blip r:embed="rId4"/>
          <a:srcRect l="1714" t="4364" r="3429" b="8728"/>
          <a:stretch>
            <a:fillRect/>
          </a:stretch>
        </p:blipFill>
        <p:spPr>
          <a:xfrm>
            <a:off x="7296912" y="3727451"/>
            <a:ext cx="3931919" cy="28304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63511" y="2980945"/>
            <a:ext cx="446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Where </a:t>
            </a:r>
            <a:r>
              <a:rPr lang="en-US" sz="2800" dirty="0" smtClean="0">
                <a:latin typeface="Symbol" panose="05050102010706020507" pitchFamily="18" charset="2"/>
              </a:rPr>
              <a:t>m</a:t>
            </a:r>
            <a:r>
              <a:rPr lang="en-US" sz="2800" dirty="0" smtClean="0">
                <a:latin typeface="+mj-lt"/>
              </a:rPr>
              <a:t> is the fluid viscosity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46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275"/>
    </mc:Choice>
    <mc:Fallback xmlns="">
      <p:transition spd="slow" advTm="14127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heolo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52" y="1819871"/>
            <a:ext cx="6003036" cy="435328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0" y="76200"/>
            <a:ext cx="453237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/>
              <a:t>Flow rheology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9496" y="838201"/>
            <a:ext cx="1100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Debris flows have a plastic rheology, with a yield strength</a:t>
            </a:r>
            <a:endParaRPr lang="en-US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7144" y="1819871"/>
            <a:ext cx="517550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Yield strength means that the flow will not move or deform until a certain stress has been applied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Viscosity </a:t>
            </a:r>
            <a:r>
              <a:rPr lang="en-US" sz="2800" dirty="0">
                <a:latin typeface="Symbol" panose="05050102010706020507" pitchFamily="18" charset="2"/>
              </a:rPr>
              <a:t>m</a:t>
            </a:r>
            <a:r>
              <a:rPr lang="en-US" sz="2800" dirty="0">
                <a:latin typeface="+mj-lt"/>
              </a:rPr>
              <a:t> also constant for debris flow of given </a:t>
            </a:r>
            <a:r>
              <a:rPr lang="en-US" sz="2800" dirty="0" smtClean="0">
                <a:latin typeface="+mj-lt"/>
              </a:rPr>
              <a:t>composition</a:t>
            </a:r>
            <a:endParaRPr lang="en-US" sz="28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94962" y="4494312"/>
            <a:ext cx="2319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t</a:t>
            </a:r>
            <a:r>
              <a:rPr lang="en-US" sz="2800" dirty="0"/>
              <a:t> = </a:t>
            </a:r>
            <a:r>
              <a:rPr lang="en-US" sz="2800" i="1" dirty="0"/>
              <a:t>k</a:t>
            </a:r>
            <a:r>
              <a:rPr lang="en-US" sz="2800" dirty="0"/>
              <a:t> + </a:t>
            </a:r>
            <a:r>
              <a:rPr lang="en-US" sz="2800" dirty="0">
                <a:latin typeface="Symbol" pitchFamily="18" charset="2"/>
              </a:rPr>
              <a:t>m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d</a:t>
            </a:r>
            <a:r>
              <a:rPr lang="en-US" sz="2800" i="1" dirty="0"/>
              <a:t>u</a:t>
            </a:r>
            <a:r>
              <a:rPr lang="en-US" sz="2800" dirty="0"/>
              <a:t>/</a:t>
            </a:r>
            <a:r>
              <a:rPr lang="en-US" sz="2800" dirty="0" err="1">
                <a:latin typeface="Symbol" pitchFamily="18" charset="2"/>
              </a:rPr>
              <a:t>d</a:t>
            </a:r>
            <a:r>
              <a:rPr lang="en-US" sz="2800" i="1" dirty="0" err="1"/>
              <a:t>y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324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503"/>
    </mc:Choice>
    <mc:Fallback xmlns="">
      <p:transition spd="slow" advTm="12750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ug flo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45" y="750059"/>
            <a:ext cx="5721096" cy="3803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0760" y="168323"/>
            <a:ext cx="6107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Shear stress &lt; yield strength causes central part of flow to move as solid plug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0004" y="2361906"/>
            <a:ext cx="4457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Friction from interaction of moving flow with the ground (and air) creates shear stress at base and top of flow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698153" y="2319694"/>
            <a:ext cx="1684424" cy="33688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064424" y="3782733"/>
            <a:ext cx="1245963" cy="43241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654861">
            <a:off x="684479" y="2171845"/>
            <a:ext cx="5244573" cy="11245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57825" y="4466309"/>
            <a:ext cx="5253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Laminar flow (due to high viscosity) where shear stress &gt; yield strength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914848" y="3474729"/>
            <a:ext cx="391917" cy="107881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4087" y="5592465"/>
            <a:ext cx="11239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When driving force from gravity is too low (i.e. slope too gentle), shear stress drops below yield strength and flow “freezes” in place </a:t>
            </a:r>
            <a:endParaRPr lang="en-US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22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05"/>
    </mc:Choice>
    <mc:Fallback xmlns="">
      <p:transition spd="slow" advTm="124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5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26.7|2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8|29.1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18.2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747</Words>
  <Application>Microsoft Office PowerPoint</Application>
  <PresentationFormat>Widescreen</PresentationFormat>
  <Paragraphs>88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 Theme</vt:lpstr>
      <vt:lpstr>Alluvial Fan Environments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Alluvial Fan Environments</dc:title>
  <dc:creator>Matthew Clapham</dc:creator>
  <cp:lastModifiedBy>Matthew Clapham</cp:lastModifiedBy>
  <cp:revision>38</cp:revision>
  <dcterms:created xsi:type="dcterms:W3CDTF">2015-04-12T19:28:26Z</dcterms:created>
  <dcterms:modified xsi:type="dcterms:W3CDTF">2015-09-11T00:05:20Z</dcterms:modified>
</cp:coreProperties>
</file>