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96" r:id="rId3"/>
    <p:sldId id="258" r:id="rId4"/>
    <p:sldId id="260" r:id="rId5"/>
    <p:sldId id="261" r:id="rId6"/>
    <p:sldId id="259" r:id="rId7"/>
    <p:sldId id="262" r:id="rId8"/>
    <p:sldId id="263" r:id="rId9"/>
    <p:sldId id="269" r:id="rId10"/>
    <p:sldId id="270" r:id="rId11"/>
    <p:sldId id="272" r:id="rId12"/>
    <p:sldId id="297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9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1E529-97C9-401B-AA3A-2CB222F5D257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6BBC7-6D61-4EFF-919F-2AE3F7310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01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21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36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63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</a:t>
            </a:r>
            <a:r>
              <a:rPr lang="en-US" baseline="0" dirty="0" smtClean="0"/>
              <a:t> n</a:t>
            </a:r>
            <a:r>
              <a:rPr lang="en-US" dirty="0" smtClean="0"/>
              <a:t>o </a:t>
            </a:r>
            <a:r>
              <a:rPr lang="en-US" dirty="0" err="1" smtClean="0"/>
              <a:t>dilatant</a:t>
            </a:r>
            <a:r>
              <a:rPr lang="en-US" dirty="0" smtClean="0"/>
              <a:t> </a:t>
            </a:r>
            <a:r>
              <a:rPr lang="en-US" dirty="0" err="1" smtClean="0"/>
              <a:t>rheology</a:t>
            </a:r>
            <a:r>
              <a:rPr lang="en-US" dirty="0" smtClean="0"/>
              <a:t> at low shear stresses at least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6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03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Desert pavement also called </a:t>
            </a:r>
            <a:r>
              <a:rPr lang="en-US" dirty="0" err="1" smtClean="0"/>
              <a:t>reg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20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3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2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99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67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Doesn’t scale with characteristic or mean jump length</a:t>
            </a:r>
            <a:r>
              <a:rPr lang="en-US" baseline="0" dirty="0" smtClean="0"/>
              <a:t> – function of probability distribution of trajectory population in which low-energy </a:t>
            </a:r>
            <a:r>
              <a:rPr lang="en-US" baseline="0" dirty="0" err="1" smtClean="0"/>
              <a:t>reptating</a:t>
            </a:r>
            <a:r>
              <a:rPr lang="en-US" baseline="0" dirty="0" smtClean="0"/>
              <a:t> grains outnumber high-energy </a:t>
            </a:r>
            <a:r>
              <a:rPr lang="en-US" baseline="0" dirty="0" err="1" smtClean="0"/>
              <a:t>saltating</a:t>
            </a:r>
            <a:r>
              <a:rPr lang="en-US" baseline="0" dirty="0" smtClean="0"/>
              <a:t> grains by a large margin.  Thus wavelength is more than mean jump length (perhaps 6 times).</a:t>
            </a:r>
            <a:endParaRPr lang="en-US" dirty="0" smtClean="0"/>
          </a:p>
          <a:p>
            <a:r>
              <a:rPr lang="en-US" dirty="0" smtClean="0"/>
              <a:t>Why coarser grain size/poor sorting?  When fine sand strikes a larger particle its rebound energy is higher and jump length longer.</a:t>
            </a:r>
          </a:p>
          <a:p>
            <a:r>
              <a:rPr lang="en-US" dirty="0" smtClean="0"/>
              <a:t>No phase diagram exists, but continuing greater wind speed can smooth ripples analogous</a:t>
            </a:r>
            <a:r>
              <a:rPr lang="en-US" baseline="0" dirty="0" smtClean="0"/>
              <a:t> to upper flow regime plane bed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98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direction is airflow?  </a:t>
            </a:r>
            <a:r>
              <a:rPr lang="en-US" smtClean="0"/>
              <a:t>From right</a:t>
            </a:r>
            <a:r>
              <a:rPr lang="en-US" baseline="0" smtClean="0"/>
              <a:t> to left.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81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38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62470-9879-496D-A55F-62CDBDCC75E1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6C093-2996-49C3-9A67-4AF7295B3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07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62470-9879-496D-A55F-62CDBDCC75E1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6C093-2996-49C3-9A67-4AF7295B3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35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62470-9879-496D-A55F-62CDBDCC75E1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6C093-2996-49C3-9A67-4AF7295B3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72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62470-9879-496D-A55F-62CDBDCC75E1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6C093-2996-49C3-9A67-4AF7295B3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93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62470-9879-496D-A55F-62CDBDCC75E1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6C093-2996-49C3-9A67-4AF7295B3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1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62470-9879-496D-A55F-62CDBDCC75E1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6C093-2996-49C3-9A67-4AF7295B3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83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62470-9879-496D-A55F-62CDBDCC75E1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6C093-2996-49C3-9A67-4AF7295B3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3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62470-9879-496D-A55F-62CDBDCC75E1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6C093-2996-49C3-9A67-4AF7295B3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1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62470-9879-496D-A55F-62CDBDCC75E1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6C093-2996-49C3-9A67-4AF7295B3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62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62470-9879-496D-A55F-62CDBDCC75E1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6C093-2996-49C3-9A67-4AF7295B3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49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62470-9879-496D-A55F-62CDBDCC75E1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6C093-2996-49C3-9A67-4AF7295B3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3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62470-9879-496D-A55F-62CDBDCC75E1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6C093-2996-49C3-9A67-4AF7295B3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7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7444" y="381000"/>
            <a:ext cx="8897112" cy="1143000"/>
          </a:xfrm>
        </p:spPr>
        <p:txBody>
          <a:bodyPr anchor="ctr">
            <a:noAutofit/>
          </a:bodyPr>
          <a:lstStyle/>
          <a:p>
            <a:r>
              <a:rPr lang="en-US" sz="4400" dirty="0"/>
              <a:t>Aeolian Environments</a:t>
            </a:r>
          </a:p>
        </p:txBody>
      </p:sp>
      <p:pic>
        <p:nvPicPr>
          <p:cNvPr id="12" name="Picture 11" descr="Navajo Sandstone.jpg"/>
          <p:cNvPicPr>
            <a:picLocks noChangeAspect="1"/>
          </p:cNvPicPr>
          <p:nvPr/>
        </p:nvPicPr>
        <p:blipFill rotWithShape="1">
          <a:blip r:embed="rId3"/>
          <a:srcRect l="6126" r="10306"/>
          <a:stretch/>
        </p:blipFill>
        <p:spPr>
          <a:xfrm>
            <a:off x="5833872" y="2733131"/>
            <a:ext cx="6291072" cy="3408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03976" y="2802704"/>
            <a:ext cx="3332579" cy="369332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Navajo Sandstone (Jurassic, Utah)</a:t>
            </a:r>
          </a:p>
        </p:txBody>
      </p:sp>
      <p:pic>
        <p:nvPicPr>
          <p:cNvPr id="13" name="Picture 12" descr="dune.jpg"/>
          <p:cNvPicPr>
            <a:picLocks noChangeAspect="1"/>
          </p:cNvPicPr>
          <p:nvPr/>
        </p:nvPicPr>
        <p:blipFill>
          <a:blip r:embed="rId4"/>
          <a:srcRect b="10811"/>
          <a:stretch>
            <a:fillRect/>
          </a:stretch>
        </p:blipFill>
        <p:spPr>
          <a:xfrm>
            <a:off x="51009" y="2733130"/>
            <a:ext cx="5737695" cy="34081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15385" y="2802704"/>
            <a:ext cx="1492781" cy="369332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Sahara Desert</a:t>
            </a:r>
          </a:p>
        </p:txBody>
      </p:sp>
    </p:spTree>
    <p:extLst>
      <p:ext uri="{BB962C8B-B14F-4D97-AF65-F5344CB8AC3E}">
        <p14:creationId xmlns:p14="http://schemas.microsoft.com/office/powerpoint/2010/main" val="403552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392"/>
    </mc:Choice>
    <mc:Fallback xmlns="">
      <p:transition spd="slow" advTm="3839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ediment gravity flow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551" y="1941871"/>
            <a:ext cx="10488898" cy="43297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3793" y="304801"/>
            <a:ext cx="114250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Flowing sand after a lee slope failure is </a:t>
            </a:r>
            <a:r>
              <a:rPr lang="en-US" sz="2800" dirty="0" smtClean="0">
                <a:latin typeface="+mj-lt"/>
              </a:rPr>
              <a:t>transported as a </a:t>
            </a:r>
            <a:r>
              <a:rPr lang="en-US" sz="2800" b="1" u="sng" dirty="0" smtClean="0">
                <a:latin typeface="+mj-lt"/>
              </a:rPr>
              <a:t>grain flow</a:t>
            </a:r>
            <a:r>
              <a:rPr lang="en-US" sz="2800" dirty="0" smtClean="0">
                <a:latin typeface="+mj-lt"/>
              </a:rPr>
              <a:t>, a </a:t>
            </a:r>
            <a:r>
              <a:rPr lang="en-US" sz="2800" dirty="0">
                <a:latin typeface="+mj-lt"/>
              </a:rPr>
              <a:t>type of sediment gravity </a:t>
            </a:r>
            <a:r>
              <a:rPr lang="en-US" sz="2800" dirty="0" smtClean="0">
                <a:latin typeface="+mj-lt"/>
              </a:rPr>
              <a:t>flow with plastic rheology and sediment support by grain interaction (“dispersive pressure”)</a:t>
            </a:r>
            <a:endParaRPr lang="en-US" sz="2800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19884" y="3419169"/>
            <a:ext cx="1519084" cy="19099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2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839"/>
    </mc:Choice>
    <mc:Fallback xmlns="">
      <p:transition spd="slow" advTm="4183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0040" y="4625235"/>
            <a:ext cx="1165860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800" dirty="0">
                <a:latin typeface="+mj-lt"/>
              </a:rPr>
              <a:t>Sediments are </a:t>
            </a:r>
            <a:r>
              <a:rPr lang="en-US" sz="2800" dirty="0" err="1">
                <a:latin typeface="+mj-lt"/>
              </a:rPr>
              <a:t>cohesionless</a:t>
            </a:r>
            <a:r>
              <a:rPr lang="en-US" sz="2800" dirty="0">
                <a:latin typeface="+mj-lt"/>
              </a:rPr>
              <a:t> but have frictional </a:t>
            </a:r>
            <a:r>
              <a:rPr lang="en-US" sz="2800" dirty="0" smtClean="0">
                <a:latin typeface="+mj-lt"/>
              </a:rPr>
              <a:t>yield strength </a:t>
            </a:r>
            <a:r>
              <a:rPr lang="en-US" sz="2800" dirty="0">
                <a:latin typeface="+mj-lt"/>
              </a:rPr>
              <a:t>that must be </a:t>
            </a:r>
            <a:r>
              <a:rPr lang="en-US" sz="2800" dirty="0" smtClean="0">
                <a:latin typeface="+mj-lt"/>
              </a:rPr>
              <a:t>overcome, so </a:t>
            </a:r>
            <a:r>
              <a:rPr lang="en-US" sz="2800" dirty="0">
                <a:latin typeface="+mj-lt"/>
              </a:rPr>
              <a:t>grain flows only occur on steep slopes (&gt;30°)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latin typeface="+mj-lt"/>
              </a:rPr>
              <a:t>Rapidly deposited when slope decreases and shear stress unable to maintain dispersive </a:t>
            </a:r>
            <a:r>
              <a:rPr lang="en-US" sz="2800" dirty="0" smtClean="0">
                <a:latin typeface="+mj-lt"/>
              </a:rPr>
              <a:t>pressure, so form lobe-shaped deposits</a:t>
            </a:r>
            <a:endParaRPr lang="en-US" sz="2800" dirty="0">
              <a:latin typeface="+mj-lt"/>
            </a:endParaRPr>
          </a:p>
        </p:txBody>
      </p:sp>
      <p:pic>
        <p:nvPicPr>
          <p:cNvPr id="6146" name="Picture 2" descr="File:KelsoDunesAvalancheDeposi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071" y="143902"/>
            <a:ext cx="9633858" cy="441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08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683"/>
    </mc:Choice>
    <mc:Fallback xmlns="">
      <p:transition spd="slow" advTm="6768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01752" y="330292"/>
            <a:ext cx="11713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+mj-lt"/>
              </a:rPr>
              <a:t>Sediment support mechanism</a:t>
            </a:r>
            <a:r>
              <a:rPr lang="en-US" sz="2800" dirty="0">
                <a:latin typeface="+mj-lt"/>
              </a:rPr>
              <a:t>: </a:t>
            </a:r>
            <a:r>
              <a:rPr lang="en-US" sz="2800" dirty="0" smtClean="0">
                <a:latin typeface="+mj-lt"/>
              </a:rPr>
              <a:t>collisions between particles (dispersive pressure), which provide volumetric dilation by forcing grains apart</a:t>
            </a:r>
            <a:endParaRPr lang="en-US" sz="2800" b="1" u="sng" dirty="0"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5760" y="1751122"/>
            <a:ext cx="1778508" cy="3949746"/>
            <a:chOff x="1828800" y="1917654"/>
            <a:chExt cx="1778508" cy="3949746"/>
          </a:xfrm>
        </p:grpSpPr>
        <p:pic>
          <p:nvPicPr>
            <p:cNvPr id="11" name="Picture 10" descr="Grain flow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28800" y="1917654"/>
              <a:ext cx="1778508" cy="3949746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981200" y="2341100"/>
              <a:ext cx="15071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Laminar motion</a:t>
              </a:r>
            </a:p>
          </p:txBody>
        </p:sp>
      </p:grpSp>
      <p:pic>
        <p:nvPicPr>
          <p:cNvPr id="7" name="Picture 6" descr="Navajo sandstone grain flows.jp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449" y="3294330"/>
            <a:ext cx="5039785" cy="33929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32192" y="5170516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Inversely graded mm-scale grain flow stratification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6861048" y="5315712"/>
            <a:ext cx="838200" cy="3048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42032" y="1744564"/>
            <a:ext cx="945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Grain flow deposits have inverse grading, due either to vertical gradients in dispersive pressure or (more likely) to kinetic sieving of smaller particles through spaces between grains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236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656"/>
    </mc:Choice>
    <mc:Fallback xmlns="">
      <p:transition spd="slow" advTm="90656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une lee face stratific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210" y="823964"/>
            <a:ext cx="7765774" cy="50653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0312" y="216409"/>
            <a:ext cx="11768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Grainfall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strata: indistinctly </a:t>
            </a:r>
            <a:r>
              <a:rPr lang="en-US" sz="2800" dirty="0">
                <a:latin typeface="+mj-lt"/>
              </a:rPr>
              <a:t>laminated, </a:t>
            </a:r>
            <a:r>
              <a:rPr lang="en-US" sz="2800" dirty="0" smtClean="0">
                <a:latin typeface="+mj-lt"/>
              </a:rPr>
              <a:t>well-sorted </a:t>
            </a:r>
            <a:r>
              <a:rPr lang="en-US" sz="2800" dirty="0">
                <a:latin typeface="+mj-lt"/>
              </a:rPr>
              <a:t>sand, thin toward base of dune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056376" y="621792"/>
            <a:ext cx="719328" cy="135781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4904" y="5986273"/>
            <a:ext cx="10634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Grainflow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strata: </a:t>
            </a:r>
            <a:r>
              <a:rPr lang="en-US" sz="2800" dirty="0">
                <a:latin typeface="+mj-lt"/>
              </a:rPr>
              <a:t>thin (&lt;1 cm) inversely graded sand, thicken downslope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16200000" flipV="1">
            <a:off x="4648200" y="5105400"/>
            <a:ext cx="106680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27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219"/>
    </mc:Choice>
    <mc:Fallback xmlns="">
      <p:transition spd="slow" advTm="6821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1168" y="331769"/>
            <a:ext cx="1175004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Most desert areas have rocky ground cover (desert pavement) formed by deflation </a:t>
            </a:r>
            <a:r>
              <a:rPr lang="en-US" sz="2800" dirty="0" smtClean="0">
                <a:latin typeface="+mj-lt"/>
              </a:rPr>
              <a:t>(wind erosion) of </a:t>
            </a:r>
            <a:r>
              <a:rPr lang="en-US" sz="2800" dirty="0">
                <a:latin typeface="+mj-lt"/>
              </a:rPr>
              <a:t>finer </a:t>
            </a:r>
            <a:r>
              <a:rPr lang="en-US" sz="2800" dirty="0" smtClean="0">
                <a:latin typeface="+mj-lt"/>
              </a:rPr>
              <a:t>sediment</a:t>
            </a:r>
          </a:p>
          <a:p>
            <a:pPr>
              <a:spcBef>
                <a:spcPts val="1800"/>
              </a:spcBef>
            </a:pPr>
            <a:r>
              <a:rPr lang="en-US" sz="2800" dirty="0" smtClean="0">
                <a:latin typeface="+mj-lt"/>
              </a:rPr>
              <a:t>Yet sand </a:t>
            </a:r>
            <a:r>
              <a:rPr lang="en-US" sz="2800" dirty="0">
                <a:latin typeface="+mj-lt"/>
              </a:rPr>
              <a:t>dunes are the dominant form of preserved sediment in </a:t>
            </a:r>
            <a:r>
              <a:rPr lang="en-US" sz="2800" dirty="0" err="1">
                <a:latin typeface="+mj-lt"/>
              </a:rPr>
              <a:t>aeolian</a:t>
            </a:r>
            <a:r>
              <a:rPr lang="en-US" sz="2800" dirty="0">
                <a:latin typeface="+mj-lt"/>
              </a:rPr>
              <a:t> settings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4326" y="2175256"/>
            <a:ext cx="11463349" cy="4541520"/>
            <a:chOff x="231826" y="2175256"/>
            <a:chExt cx="11463349" cy="4541520"/>
          </a:xfrm>
        </p:grpSpPr>
        <p:pic>
          <p:nvPicPr>
            <p:cNvPr id="8" name="Picture 7" descr="desert pavement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1826" y="2175256"/>
              <a:ext cx="4387941" cy="454152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2896" y="2175257"/>
              <a:ext cx="6812279" cy="454151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958526" y="6225532"/>
              <a:ext cx="3748847" cy="461665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Deflation surface, Galapagos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217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19"/>
    </mc:Choice>
    <mc:Fallback xmlns="">
      <p:transition spd="slow" advTm="3721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02920" y="286513"/>
            <a:ext cx="1121054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Aeolian sediment transport processes and </a:t>
            </a:r>
            <a:r>
              <a:rPr lang="en-US" sz="2800" dirty="0" err="1">
                <a:latin typeface="+mj-lt"/>
              </a:rPr>
              <a:t>bedforms</a:t>
            </a:r>
            <a:r>
              <a:rPr lang="en-US" sz="2800" dirty="0">
                <a:latin typeface="+mj-lt"/>
              </a:rPr>
              <a:t> are analogous in many ways to fluvial processes and </a:t>
            </a:r>
            <a:r>
              <a:rPr lang="en-US" sz="2800" dirty="0" err="1" smtClean="0">
                <a:latin typeface="+mj-lt"/>
              </a:rPr>
              <a:t>bedforms</a:t>
            </a:r>
            <a:endParaRPr lang="en-US" sz="2800" dirty="0" smtClean="0">
              <a:latin typeface="+mj-lt"/>
            </a:endParaRPr>
          </a:p>
          <a:p>
            <a:pPr>
              <a:spcBef>
                <a:spcPts val="1800"/>
              </a:spcBef>
            </a:pPr>
            <a:r>
              <a:rPr lang="en-US" sz="2800" dirty="0" smtClean="0">
                <a:latin typeface="+mj-lt"/>
              </a:rPr>
              <a:t>Sediment transported by creep (traction), saltation, suspension</a:t>
            </a:r>
          </a:p>
        </p:txBody>
      </p:sp>
      <p:pic>
        <p:nvPicPr>
          <p:cNvPr id="15" name="Picture 14" descr="Sediment transport process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063" y="2142676"/>
            <a:ext cx="7389875" cy="444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0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35"/>
    </mc:Choice>
    <mc:Fallback xmlns="">
      <p:transition spd="slow" advTm="2973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502920" y="4804756"/>
            <a:ext cx="11210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Transport of a particle with diameter </a:t>
            </a:r>
            <a:r>
              <a:rPr lang="en-US" sz="2800" i="1" dirty="0" smtClean="0">
                <a:latin typeface="+mj-lt"/>
              </a:rPr>
              <a:t>D</a:t>
            </a:r>
            <a:r>
              <a:rPr lang="en-US" sz="2800" dirty="0" smtClean="0">
                <a:latin typeface="+mj-lt"/>
              </a:rPr>
              <a:t> in air requires </a:t>
            </a:r>
            <a:r>
              <a:rPr lang="en-US" sz="2800" dirty="0">
                <a:latin typeface="+mj-lt"/>
              </a:rPr>
              <a:t>fluid velocity </a:t>
            </a:r>
            <a:r>
              <a:rPr lang="en-US" sz="2800" dirty="0" smtClean="0">
                <a:latin typeface="+mj-lt"/>
              </a:rPr>
              <a:t>~30 times </a:t>
            </a:r>
            <a:r>
              <a:rPr lang="en-US" sz="2800" dirty="0">
                <a:latin typeface="+mj-lt"/>
              </a:rPr>
              <a:t>greater than </a:t>
            </a:r>
            <a:r>
              <a:rPr lang="en-US" sz="2800" dirty="0" smtClean="0">
                <a:latin typeface="+mj-lt"/>
              </a:rPr>
              <a:t>in water</a:t>
            </a:r>
            <a:endParaRPr lang="en-US" sz="28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" y="286513"/>
            <a:ext cx="11210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Air is a fluid, but it is about 750 times less dense than water (and 50 times less viscous)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9833" y="3417380"/>
            <a:ext cx="2459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(Shields’ criterion)</a:t>
            </a:r>
            <a:endParaRPr lang="en-US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28636" y="2678271"/>
                <a:ext cx="4421595" cy="614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rgbClr val="C00000"/>
                              </a:solidFill>
                            </a:rPr>
                            <m:t>u</m:t>
                          </m:r>
                        </m:e>
                        <m:sup>
                          <m:r>
                            <a:rPr lang="en-US" sz="280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0.06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rgbClr val="006600"/>
                              </a:solidFill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rgbClr val="006600"/>
                              </a:solidFill>
                              <a:latin typeface="Symbol" pitchFamily="18" charset="2"/>
                            </a:rPr>
                            <m:t>r</m:t>
                          </m:r>
                          <m:r>
                            <m:rPr>
                              <m:nor/>
                            </m:rPr>
                            <a:rPr lang="en-US" sz="2800" baseline="-25000" dirty="0">
                              <a:solidFill>
                                <a:srgbClr val="006600"/>
                              </a:solidFill>
                            </a:rPr>
                            <m:t>grain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rgbClr val="006600"/>
                              </a:solidFill>
                            </a:rPr>
                            <m:t> – 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rgbClr val="006600"/>
                              </a:solidFill>
                              <a:latin typeface="Symbol" pitchFamily="18" charset="2"/>
                            </a:rPr>
                            <m:t>r</m:t>
                          </m:r>
                          <m:r>
                            <m:rPr>
                              <m:nor/>
                            </m:rPr>
                            <a:rPr lang="en-US" sz="2800" baseline="-25000" dirty="0">
                              <a:solidFill>
                                <a:srgbClr val="006600"/>
                              </a:solidFill>
                            </a:rPr>
                            <m:t>fluid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rgbClr val="006600"/>
                              </a:solidFill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sz="2800" i="1" dirty="0"/>
                            <m:t>g</m:t>
                          </m:r>
                          <m:r>
                            <m:rPr>
                              <m:nor/>
                            </m:rPr>
                            <a:rPr lang="en-US" sz="2800" i="1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rgbClr val="FFC000"/>
                              </a:solidFill>
                            </a:rPr>
                            <m:t>D</m:t>
                          </m:r>
                        </m:e>
                      </m:rad>
                    </m:oMath>
                  </m:oMathPara>
                </a14:m>
                <a:endParaRPr lang="en-US" sz="2800" baseline="-25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636" y="2678271"/>
                <a:ext cx="4421595" cy="61414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11404" y="2302655"/>
                <a:ext cx="4351961" cy="1365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rgbClr val="C00000"/>
                              </a:solidFill>
                            </a:rPr>
                            <m:t>u</m:t>
                          </m:r>
                        </m:e>
                        <m:sup>
                          <m:r>
                            <a:rPr lang="en-US" sz="280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7030A0"/>
                          </a:solidFill>
                        </a:rPr>
                        <m:t>0.</m:t>
                      </m:r>
                      <m:r>
                        <a:rPr lang="en-US" sz="28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rgbClr val="006600"/>
                              </a:solidFill>
                            </a:rPr>
                            <m:t>(</m:t>
                          </m:r>
                          <m:f>
                            <m:fPr>
                              <m:ctrlPr>
                                <a:rPr lang="en-US" sz="2800" i="1" dirty="0" smtClean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800" dirty="0" smtClean="0">
                                  <a:solidFill>
                                    <a:srgbClr val="006600"/>
                                  </a:solidFill>
                                  <a:latin typeface="Symbol" pitchFamily="18" charset="2"/>
                                </a:rPr>
                                <m:t>r</m:t>
                              </m:r>
                              <m:r>
                                <m:rPr>
                                  <m:nor/>
                                </m:rPr>
                                <a:rPr lang="en-US" sz="2800" baseline="-25000" dirty="0" smtClean="0">
                                  <a:solidFill>
                                    <a:srgbClr val="006600"/>
                                  </a:solidFill>
                                </a:rPr>
                                <m:t>grain</m:t>
                              </m:r>
                              <m:r>
                                <m:rPr>
                                  <m:nor/>
                                </m:rPr>
                                <a:rPr lang="en-US" sz="2800" dirty="0" smtClean="0">
                                  <a:solidFill>
                                    <a:srgbClr val="006600"/>
                                  </a:solidFill>
                                </a:rPr>
                                <m:t> – </m:t>
                              </m:r>
                              <m:r>
                                <m:rPr>
                                  <m:nor/>
                                </m:rPr>
                                <a:rPr lang="en-US" sz="2800" dirty="0" smtClean="0">
                                  <a:solidFill>
                                    <a:srgbClr val="006600"/>
                                  </a:solidFill>
                                  <a:latin typeface="Symbol" pitchFamily="18" charset="2"/>
                                </a:rPr>
                                <m:t>r</m:t>
                              </m:r>
                              <m:r>
                                <m:rPr>
                                  <m:nor/>
                                </m:rPr>
                                <a:rPr lang="en-US" sz="2800" baseline="-25000" dirty="0" smtClean="0">
                                  <a:solidFill>
                                    <a:srgbClr val="006600"/>
                                  </a:solidFill>
                                </a:rPr>
                                <m:t>fluid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800" dirty="0" smtClean="0">
                                  <a:solidFill>
                                    <a:srgbClr val="006600"/>
                                  </a:solidFill>
                                  <a:latin typeface="Symbol" pitchFamily="18" charset="2"/>
                                </a:rPr>
                                <m:t>r</m:t>
                              </m:r>
                              <m:r>
                                <m:rPr>
                                  <m:nor/>
                                </m:rPr>
                                <a:rPr lang="en-US" sz="2800" baseline="-25000" dirty="0" smtClean="0">
                                  <a:solidFill>
                                    <a:srgbClr val="006600"/>
                                  </a:solidFill>
                                </a:rPr>
                                <m:t>fluid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rgbClr val="006600"/>
                              </a:solidFill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sz="2800" i="1" dirty="0"/>
                            <m:t>g</m:t>
                          </m:r>
                          <m:r>
                            <m:rPr>
                              <m:nor/>
                            </m:rPr>
                            <a:rPr lang="en-US" sz="2800" i="1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rgbClr val="FFC000"/>
                              </a:solidFill>
                            </a:rPr>
                            <m:t>D</m:t>
                          </m:r>
                        </m:e>
                      </m:rad>
                    </m:oMath>
                  </m:oMathPara>
                </a14:m>
                <a:endParaRPr lang="en-US" sz="2800" baseline="-25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404" y="2302655"/>
                <a:ext cx="4351961" cy="136537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228636" y="1865069"/>
            <a:ext cx="1878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In water flow:</a:t>
            </a:r>
            <a:endParaRPr lang="en-US" sz="2400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63336" y="1864244"/>
            <a:ext cx="1488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In air flow:</a:t>
            </a:r>
            <a:endParaRPr lang="en-US" sz="24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77410" y="3765479"/>
            <a:ext cx="2619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(Bagnold threshold)</a:t>
            </a:r>
            <a:endParaRPr lang="en-US" sz="24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676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668"/>
    </mc:Choice>
    <mc:Fallback xmlns="">
      <p:transition spd="slow" advTm="556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5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90889" y="253622"/>
            <a:ext cx="10116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Saltating</a:t>
            </a:r>
            <a:r>
              <a:rPr lang="en-US" sz="2800" dirty="0">
                <a:latin typeface="+mj-lt"/>
              </a:rPr>
              <a:t> particles follow ballistic </a:t>
            </a:r>
            <a:r>
              <a:rPr lang="en-US" sz="2800" dirty="0" smtClean="0">
                <a:latin typeface="+mj-lt"/>
              </a:rPr>
              <a:t>trajectory after ejection from bed</a:t>
            </a:r>
            <a:endParaRPr lang="en-US" sz="2800" dirty="0">
              <a:latin typeface="+mj-lt"/>
            </a:endParaRPr>
          </a:p>
        </p:txBody>
      </p:sp>
      <p:pic>
        <p:nvPicPr>
          <p:cNvPr id="23" name="Picture 22" descr="Saltation trajecto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3954" y="895148"/>
            <a:ext cx="7844092" cy="36864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0889" y="4922518"/>
            <a:ext cx="1120380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>
                <a:latin typeface="+mj-lt"/>
              </a:rPr>
              <a:t>Impact </a:t>
            </a:r>
            <a:r>
              <a:rPr lang="en-US" sz="2800" dirty="0">
                <a:latin typeface="+mj-lt"/>
              </a:rPr>
              <a:t>force </a:t>
            </a:r>
            <a:r>
              <a:rPr lang="en-US" sz="2800" dirty="0" smtClean="0">
                <a:latin typeface="+mj-lt"/>
              </a:rPr>
              <a:t>of colliding grain is much </a:t>
            </a:r>
            <a:r>
              <a:rPr lang="en-US" sz="2800" dirty="0">
                <a:latin typeface="+mj-lt"/>
              </a:rPr>
              <a:t>greater </a:t>
            </a:r>
            <a:r>
              <a:rPr lang="en-US" sz="2800" dirty="0" smtClean="0">
                <a:latin typeface="+mj-lt"/>
              </a:rPr>
              <a:t>in air, compared to water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+mj-lt"/>
              </a:rPr>
              <a:t>Grain collisions, not fluid drag, is principal </a:t>
            </a:r>
            <a:r>
              <a:rPr lang="en-US" sz="2800" dirty="0">
                <a:latin typeface="+mj-lt"/>
              </a:rPr>
              <a:t>mechanism for </a:t>
            </a:r>
            <a:r>
              <a:rPr lang="en-US" sz="2800" dirty="0" smtClean="0">
                <a:latin typeface="+mj-lt"/>
              </a:rPr>
              <a:t>particle movement </a:t>
            </a:r>
            <a:r>
              <a:rPr lang="en-US" sz="2800" dirty="0">
                <a:latin typeface="+mj-lt"/>
              </a:rPr>
              <a:t>in </a:t>
            </a:r>
            <a:r>
              <a:rPr lang="en-US" sz="2800" dirty="0" err="1">
                <a:latin typeface="+mj-lt"/>
              </a:rPr>
              <a:t>aeolian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transport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755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94"/>
    </mc:Choice>
    <mc:Fallback xmlns="">
      <p:transition spd="slow" advTm="3749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159141" y="204040"/>
            <a:ext cx="6910939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Because typical wind speeds are unable to move grains coarser than medium sand, </a:t>
            </a:r>
            <a:r>
              <a:rPr lang="en-US" sz="2800" dirty="0" err="1" smtClean="0">
                <a:latin typeface="+mj-lt"/>
              </a:rPr>
              <a:t>aeolian</a:t>
            </a:r>
            <a:r>
              <a:rPr lang="en-US" sz="2800" dirty="0" smtClean="0">
                <a:latin typeface="+mj-lt"/>
              </a:rPr>
              <a:t> deposits are well-sorted fine sand</a:t>
            </a:r>
          </a:p>
          <a:p>
            <a:pPr>
              <a:spcBef>
                <a:spcPts val="1800"/>
              </a:spcBef>
            </a:pPr>
            <a:r>
              <a:rPr lang="en-US" sz="2800" dirty="0" smtClean="0">
                <a:latin typeface="+mj-lt"/>
              </a:rPr>
              <a:t>Collisions lead to </a:t>
            </a:r>
            <a:r>
              <a:rPr lang="en-US" sz="2800" dirty="0" err="1" smtClean="0">
                <a:latin typeface="+mj-lt"/>
              </a:rPr>
              <a:t>supermature</a:t>
            </a:r>
            <a:r>
              <a:rPr lang="en-US" sz="2800" dirty="0" smtClean="0">
                <a:latin typeface="+mj-lt"/>
              </a:rPr>
              <a:t> quartz </a:t>
            </a:r>
            <a:r>
              <a:rPr lang="en-US" sz="2800" dirty="0" err="1" smtClean="0">
                <a:latin typeface="+mj-lt"/>
              </a:rPr>
              <a:t>arenites</a:t>
            </a:r>
            <a:r>
              <a:rPr lang="en-US" sz="2800" dirty="0" smtClean="0">
                <a:latin typeface="+mj-lt"/>
              </a:rPr>
              <a:t>, often with “frosted” surface textures </a:t>
            </a:r>
            <a:endParaRPr lang="en-US" sz="2800" dirty="0">
              <a:latin typeface="+mj-lt"/>
            </a:endParaRPr>
          </a:p>
        </p:txBody>
      </p:sp>
      <p:pic>
        <p:nvPicPr>
          <p:cNvPr id="9" name="Picture 8" descr="Sediment transpo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16" y="153242"/>
            <a:ext cx="4484239" cy="66193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86968" y="1453896"/>
            <a:ext cx="3538728" cy="64922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http://www.sessionmagazine.com/img/nature/Beauty_In_Each_Grain_of_Sand/Grain_of_Sand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906" y="2749019"/>
            <a:ext cx="5519022" cy="384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6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48"/>
    </mc:Choice>
    <mc:Fallback xmlns="">
      <p:transition spd="slow" advTm="4564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77515" y="1025894"/>
            <a:ext cx="10924673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Wind ripples superficially resemble </a:t>
            </a:r>
            <a:r>
              <a:rPr lang="en-US" sz="2800" dirty="0" smtClean="0">
                <a:latin typeface="+mj-lt"/>
              </a:rPr>
              <a:t>subaqueous current ripples</a:t>
            </a:r>
          </a:p>
          <a:p>
            <a:pPr>
              <a:spcBef>
                <a:spcPts val="1800"/>
              </a:spcBef>
            </a:pPr>
            <a:r>
              <a:rPr lang="en-US" sz="2800" dirty="0" smtClean="0">
                <a:latin typeface="+mj-lt"/>
              </a:rPr>
              <a:t>Asymmetrical shape, small size (wavelength </a:t>
            </a:r>
            <a:r>
              <a:rPr lang="en-US" sz="2800" dirty="0">
                <a:latin typeface="+mj-lt"/>
              </a:rPr>
              <a:t>0.02-2 m, height 1 </a:t>
            </a:r>
            <a:r>
              <a:rPr lang="en-US" sz="2800" dirty="0" smtClean="0">
                <a:latin typeface="+mj-lt"/>
              </a:rPr>
              <a:t>mm-10cm) </a:t>
            </a:r>
            <a:endParaRPr lang="en-US" sz="2800" dirty="0"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0151" y="2571879"/>
            <a:ext cx="11771698" cy="4130313"/>
            <a:chOff x="163629" y="2571879"/>
            <a:chExt cx="11771698" cy="4130313"/>
          </a:xfrm>
        </p:grpSpPr>
        <p:pic>
          <p:nvPicPr>
            <p:cNvPr id="12" name="Picture 11" descr="Wind ripple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8243" y="2571879"/>
              <a:ext cx="5507084" cy="4130313"/>
            </a:xfrm>
            <a:prstGeom prst="rect">
              <a:avLst/>
            </a:prstGeom>
          </p:spPr>
        </p:pic>
        <p:pic>
          <p:nvPicPr>
            <p:cNvPr id="6" name="Picture 2" descr="http://drc.oberlin.edu/bitstream/handle/2374.OBE/761/simonb-seds023.jpg?sequence=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629" y="2572010"/>
              <a:ext cx="6143402" cy="4127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383406" y="263894"/>
            <a:ext cx="2398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</a:rPr>
              <a:t>Wind </a:t>
            </a:r>
            <a:r>
              <a:rPr lang="en-US" sz="3200" b="1" dirty="0" smtClean="0">
                <a:latin typeface="+mj-lt"/>
              </a:rPr>
              <a:t>ripples</a:t>
            </a:r>
            <a:endParaRPr lang="en-US" sz="32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3406" y="2734569"/>
            <a:ext cx="203253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Current ripples</a:t>
            </a:r>
            <a:endParaRPr lang="en-US" sz="24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09348" y="2734569"/>
            <a:ext cx="17357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Wind ripples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317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16"/>
    </mc:Choice>
    <mc:Fallback xmlns="">
      <p:transition spd="slow" advTm="5471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nd ripple closeu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546" y="2681824"/>
            <a:ext cx="5799222" cy="3812009"/>
          </a:xfrm>
          <a:prstGeom prst="rect">
            <a:avLst/>
          </a:prstGeom>
        </p:spPr>
      </p:pic>
      <p:pic>
        <p:nvPicPr>
          <p:cNvPr id="13" name="Picture 12" descr="Impact ripple migrati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787" y="2930721"/>
            <a:ext cx="5873611" cy="33064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7259" y="257624"/>
            <a:ext cx="11550316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But unlike subaqueous ripples </a:t>
            </a:r>
            <a:r>
              <a:rPr lang="en-US" sz="2800" dirty="0" smtClean="0">
                <a:latin typeface="+mj-lt"/>
              </a:rPr>
              <a:t>(which migrate </a:t>
            </a:r>
            <a:r>
              <a:rPr lang="en-US" sz="2800" dirty="0">
                <a:latin typeface="+mj-lt"/>
              </a:rPr>
              <a:t>by lee-side avalanches of traction deposits), wind ripples migrate by saltation </a:t>
            </a:r>
            <a:r>
              <a:rPr lang="en-US" sz="2800" dirty="0" smtClean="0">
                <a:latin typeface="+mj-lt"/>
              </a:rPr>
              <a:t>bombardment</a:t>
            </a:r>
          </a:p>
          <a:p>
            <a:pPr>
              <a:spcBef>
                <a:spcPts val="1800"/>
              </a:spcBef>
            </a:pPr>
            <a:r>
              <a:rPr lang="en-US" sz="2800" dirty="0" smtClean="0">
                <a:latin typeface="+mj-lt"/>
              </a:rPr>
              <a:t>Finer sand ejected from crest but preserved in troughs where impact energy is lower, leading to inverse grading (fine at base, coarse at top)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710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610"/>
    </mc:Choice>
    <mc:Fallback xmlns="">
      <p:transition spd="slow" advTm="7461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1755" y="375839"/>
            <a:ext cx="46297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Wind ripples superimposed on larger dunes, with various morphologies depending on the angle of wind direction</a:t>
            </a:r>
            <a:endParaRPr lang="en-US" sz="2800" b="1" u="sng" dirty="0">
              <a:latin typeface="+mj-lt"/>
            </a:endParaRPr>
          </a:p>
        </p:txBody>
      </p:sp>
      <p:pic>
        <p:nvPicPr>
          <p:cNvPr id="7" name="Picture 6" descr="dune deposition.jpg"/>
          <p:cNvPicPr>
            <a:picLocks noChangeAspect="1"/>
          </p:cNvPicPr>
          <p:nvPr/>
        </p:nvPicPr>
        <p:blipFill>
          <a:blip r:embed="rId4"/>
          <a:srcRect b="52595"/>
          <a:stretch>
            <a:fillRect/>
          </a:stretch>
        </p:blipFill>
        <p:spPr>
          <a:xfrm>
            <a:off x="67056" y="4754881"/>
            <a:ext cx="5072836" cy="1892472"/>
          </a:xfrm>
          <a:prstGeom prst="rect">
            <a:avLst/>
          </a:prstGeom>
        </p:spPr>
      </p:pic>
      <p:pic>
        <p:nvPicPr>
          <p:cNvPr id="8" name="Picture 7" descr="Dune grainflow animation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3481" y="5182131"/>
            <a:ext cx="6796761" cy="143141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2506" y="3571395"/>
            <a:ext cx="11918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Deposition by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</a:rPr>
              <a:t>grainfall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 (saltation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)</a:t>
            </a:r>
            <a:r>
              <a:rPr lang="en-US" sz="2800" dirty="0">
                <a:latin typeface="+mj-lt"/>
              </a:rPr>
              <a:t> and </a:t>
            </a:r>
            <a:r>
              <a:rPr lang="en-US" sz="2800" dirty="0" err="1" smtClean="0">
                <a:solidFill>
                  <a:srgbClr val="0070C0"/>
                </a:solidFill>
                <a:latin typeface="+mj-lt"/>
              </a:rPr>
              <a:t>grainflow</a:t>
            </a:r>
            <a:r>
              <a:rPr lang="en-US" sz="28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dirty="0">
                <a:latin typeface="+mj-lt"/>
              </a:rPr>
              <a:t>(slope failure </a:t>
            </a:r>
            <a:r>
              <a:rPr lang="en-US" sz="2800" dirty="0" smtClean="0">
                <a:latin typeface="+mj-lt"/>
              </a:rPr>
              <a:t>when angle&gt;critical</a:t>
            </a:r>
            <a:r>
              <a:rPr lang="en-US" sz="2800" dirty="0">
                <a:latin typeface="+mj-lt"/>
              </a:rPr>
              <a:t>)</a:t>
            </a:r>
            <a:endParaRPr lang="en-US" sz="2800" b="1" u="sng" dirty="0">
              <a:latin typeface="+mj-lt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311091" y="4094615"/>
            <a:ext cx="0" cy="63286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www.queensland-australia.com/media/images/fraser-island/dun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961" y="184575"/>
            <a:ext cx="6872245" cy="309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>
            <a:off x="7496477" y="4094615"/>
            <a:ext cx="0" cy="63286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0961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66"/>
    </mc:Choice>
    <mc:Fallback xmlns="">
      <p:transition spd="slow" advTm="507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|27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596</Words>
  <Application>Microsoft Office PowerPoint</Application>
  <PresentationFormat>Widescreen</PresentationFormat>
  <Paragraphs>58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Symbol</vt:lpstr>
      <vt:lpstr>Office Theme</vt:lpstr>
      <vt:lpstr>Aeolian Environments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Aeolian Environments</dc:title>
  <dc:creator>Matthew Clapham</dc:creator>
  <cp:lastModifiedBy>Matthew Clapham</cp:lastModifiedBy>
  <cp:revision>39</cp:revision>
  <dcterms:created xsi:type="dcterms:W3CDTF">2015-04-18T14:57:27Z</dcterms:created>
  <dcterms:modified xsi:type="dcterms:W3CDTF">2015-09-11T00:02:57Z</dcterms:modified>
</cp:coreProperties>
</file>