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63" r:id="rId5"/>
    <p:sldId id="259" r:id="rId6"/>
    <p:sldId id="260" r:id="rId7"/>
    <p:sldId id="264" r:id="rId8"/>
    <p:sldId id="265" r:id="rId9"/>
    <p:sldId id="267"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5" autoAdjust="0"/>
    <p:restoredTop sz="94609" autoAdjust="0"/>
  </p:normalViewPr>
  <p:slideViewPr>
    <p:cSldViewPr>
      <p:cViewPr varScale="1">
        <p:scale>
          <a:sx n="143" d="100"/>
          <a:sy n="143" d="100"/>
        </p:scale>
        <p:origin x="-714"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A92C294-1EBE-465E-8044-05B2B1233E91}" type="datetimeFigureOut">
              <a:rPr lang="en-US" smtClean="0"/>
              <a:t>7/16/2013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64C7FA-872A-4C54-91A5-C252C97D0974}" type="slidenum">
              <a:rPr lang="en-US" smtClean="0"/>
              <a:t>‹#›</a:t>
            </a:fld>
            <a:endParaRPr lang="en-US"/>
          </a:p>
        </p:txBody>
      </p:sp>
    </p:spTree>
    <p:extLst>
      <p:ext uri="{BB962C8B-B14F-4D97-AF65-F5344CB8AC3E}">
        <p14:creationId xmlns:p14="http://schemas.microsoft.com/office/powerpoint/2010/main" val="3261215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Downloads</a:t>
            </a:r>
            <a:r>
              <a:rPr lang="en-US" baseline="0" dirty="0" smtClean="0"/>
              <a:t> are client driven, pulling file chunks from an array of parallel servers. Logs of data transferred, if they existed, would be spread across multiple servers. Instead we attribute traffic equal to the size of the requested object to the destination address at the time the transfer is set up. If most transfers succeed on the first attempt, this will be the same as measuring completed transfers.</a:t>
            </a:r>
          </a:p>
        </p:txBody>
      </p:sp>
      <p:sp>
        <p:nvSpPr>
          <p:cNvPr id="4" name="Slide Number Placeholder 3"/>
          <p:cNvSpPr>
            <a:spLocks noGrp="1"/>
          </p:cNvSpPr>
          <p:nvPr>
            <p:ph type="sldNum" sz="quarter" idx="10"/>
          </p:nvPr>
        </p:nvSpPr>
        <p:spPr/>
        <p:txBody>
          <a:bodyPr/>
          <a:lstStyle/>
          <a:p>
            <a:fld id="{0064C7FA-872A-4C54-91A5-C252C97D0974}" type="slidenum">
              <a:rPr lang="en-US" smtClean="0"/>
              <a:t>4</a:t>
            </a:fld>
            <a:endParaRPr lang="en-US"/>
          </a:p>
        </p:txBody>
      </p:sp>
    </p:spTree>
    <p:extLst>
      <p:ext uri="{BB962C8B-B14F-4D97-AF65-F5344CB8AC3E}">
        <p14:creationId xmlns:p14="http://schemas.microsoft.com/office/powerpoint/2010/main" val="17035739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PNW </a:t>
            </a:r>
            <a:r>
              <a:rPr lang="en-US" dirty="0" err="1" smtClean="0"/>
              <a:t>Gigapop</a:t>
            </a:r>
            <a:r>
              <a:rPr lang="en-US" dirty="0" smtClean="0"/>
              <a:t> is less than 1 percent, so not shown. From CENIC’s perspective, Internet2</a:t>
            </a:r>
            <a:r>
              <a:rPr lang="en-US" baseline="0" dirty="0" smtClean="0"/>
              <a:t> has separate connections for the I2 network and the Commercial Peering Service.  I could have made those separate slices.</a:t>
            </a:r>
            <a:endParaRPr lang="en-US" dirty="0"/>
          </a:p>
        </p:txBody>
      </p:sp>
      <p:sp>
        <p:nvSpPr>
          <p:cNvPr id="4" name="Slide Number Placeholder 3"/>
          <p:cNvSpPr>
            <a:spLocks noGrp="1"/>
          </p:cNvSpPr>
          <p:nvPr>
            <p:ph type="sldNum" sz="quarter" idx="10"/>
          </p:nvPr>
        </p:nvSpPr>
        <p:spPr/>
        <p:txBody>
          <a:bodyPr/>
          <a:lstStyle/>
          <a:p>
            <a:fld id="{0064C7FA-872A-4C54-91A5-C252C97D0974}" type="slidenum">
              <a:rPr lang="en-US" smtClean="0"/>
              <a:t>5</a:t>
            </a:fld>
            <a:endParaRPr lang="en-US"/>
          </a:p>
        </p:txBody>
      </p:sp>
    </p:spTree>
    <p:extLst>
      <p:ext uri="{BB962C8B-B14F-4D97-AF65-F5344CB8AC3E}">
        <p14:creationId xmlns:p14="http://schemas.microsoft.com/office/powerpoint/2010/main" val="29547757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actual biotech</a:t>
            </a:r>
            <a:r>
              <a:rPr lang="en-US" baseline="0" dirty="0" smtClean="0"/>
              <a:t> companies list is firms with large enough networks to have their own ASN.  They advertise in the commercial breaks on the CBS Evening News and 60 minutes.</a:t>
            </a:r>
            <a:endParaRPr lang="en-US" dirty="0"/>
          </a:p>
        </p:txBody>
      </p:sp>
      <p:sp>
        <p:nvSpPr>
          <p:cNvPr id="4" name="Slide Number Placeholder 3"/>
          <p:cNvSpPr>
            <a:spLocks noGrp="1"/>
          </p:cNvSpPr>
          <p:nvPr>
            <p:ph type="sldNum" sz="quarter" idx="10"/>
          </p:nvPr>
        </p:nvSpPr>
        <p:spPr/>
        <p:txBody>
          <a:bodyPr/>
          <a:lstStyle/>
          <a:p>
            <a:fld id="{0064C7FA-872A-4C54-91A5-C252C97D0974}" type="slidenum">
              <a:rPr lang="en-US" smtClean="0"/>
              <a:t>8</a:t>
            </a:fld>
            <a:endParaRPr lang="en-US"/>
          </a:p>
        </p:txBody>
      </p:sp>
    </p:spTree>
    <p:extLst>
      <p:ext uri="{BB962C8B-B14F-4D97-AF65-F5344CB8AC3E}">
        <p14:creationId xmlns:p14="http://schemas.microsoft.com/office/powerpoint/2010/main" val="14827969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41AD525-C64D-4529-95F9-A5B6DCCC69EA}" type="datetimeFigureOut">
              <a:rPr lang="en-US" smtClean="0"/>
              <a:t>7/16/2013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6A26E6-B603-4FAB-AB5A-002CE65943D0}" type="slidenum">
              <a:rPr lang="en-US" smtClean="0"/>
              <a:t>‹#›</a:t>
            </a:fld>
            <a:endParaRPr lang="en-US"/>
          </a:p>
        </p:txBody>
      </p:sp>
    </p:spTree>
    <p:extLst>
      <p:ext uri="{BB962C8B-B14F-4D97-AF65-F5344CB8AC3E}">
        <p14:creationId xmlns:p14="http://schemas.microsoft.com/office/powerpoint/2010/main" val="7879648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1AD525-C64D-4529-95F9-A5B6DCCC69EA}" type="datetimeFigureOut">
              <a:rPr lang="en-US" smtClean="0"/>
              <a:t>7/16/2013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6A26E6-B603-4FAB-AB5A-002CE65943D0}" type="slidenum">
              <a:rPr lang="en-US" smtClean="0"/>
              <a:t>‹#›</a:t>
            </a:fld>
            <a:endParaRPr lang="en-US"/>
          </a:p>
        </p:txBody>
      </p:sp>
    </p:spTree>
    <p:extLst>
      <p:ext uri="{BB962C8B-B14F-4D97-AF65-F5344CB8AC3E}">
        <p14:creationId xmlns:p14="http://schemas.microsoft.com/office/powerpoint/2010/main" val="281053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1AD525-C64D-4529-95F9-A5B6DCCC69EA}" type="datetimeFigureOut">
              <a:rPr lang="en-US" smtClean="0"/>
              <a:t>7/16/2013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6A26E6-B603-4FAB-AB5A-002CE65943D0}" type="slidenum">
              <a:rPr lang="en-US" smtClean="0"/>
              <a:t>‹#›</a:t>
            </a:fld>
            <a:endParaRPr lang="en-US"/>
          </a:p>
        </p:txBody>
      </p:sp>
    </p:spTree>
    <p:extLst>
      <p:ext uri="{BB962C8B-B14F-4D97-AF65-F5344CB8AC3E}">
        <p14:creationId xmlns:p14="http://schemas.microsoft.com/office/powerpoint/2010/main" val="18904964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1AD525-C64D-4529-95F9-A5B6DCCC69EA}" type="datetimeFigureOut">
              <a:rPr lang="en-US" smtClean="0"/>
              <a:t>7/16/2013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6A26E6-B603-4FAB-AB5A-002CE65943D0}" type="slidenum">
              <a:rPr lang="en-US" smtClean="0"/>
              <a:t>‹#›</a:t>
            </a:fld>
            <a:endParaRPr lang="en-US"/>
          </a:p>
        </p:txBody>
      </p:sp>
    </p:spTree>
    <p:extLst>
      <p:ext uri="{BB962C8B-B14F-4D97-AF65-F5344CB8AC3E}">
        <p14:creationId xmlns:p14="http://schemas.microsoft.com/office/powerpoint/2010/main" val="990589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1AD525-C64D-4529-95F9-A5B6DCCC69EA}" type="datetimeFigureOut">
              <a:rPr lang="en-US" smtClean="0"/>
              <a:t>7/16/2013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6A26E6-B603-4FAB-AB5A-002CE65943D0}" type="slidenum">
              <a:rPr lang="en-US" smtClean="0"/>
              <a:t>‹#›</a:t>
            </a:fld>
            <a:endParaRPr lang="en-US"/>
          </a:p>
        </p:txBody>
      </p:sp>
    </p:spTree>
    <p:extLst>
      <p:ext uri="{BB962C8B-B14F-4D97-AF65-F5344CB8AC3E}">
        <p14:creationId xmlns:p14="http://schemas.microsoft.com/office/powerpoint/2010/main" val="3554909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41AD525-C64D-4529-95F9-A5B6DCCC69EA}" type="datetimeFigureOut">
              <a:rPr lang="en-US" smtClean="0"/>
              <a:t>7/16/2013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6A26E6-B603-4FAB-AB5A-002CE65943D0}" type="slidenum">
              <a:rPr lang="en-US" smtClean="0"/>
              <a:t>‹#›</a:t>
            </a:fld>
            <a:endParaRPr lang="en-US"/>
          </a:p>
        </p:txBody>
      </p:sp>
    </p:spTree>
    <p:extLst>
      <p:ext uri="{BB962C8B-B14F-4D97-AF65-F5344CB8AC3E}">
        <p14:creationId xmlns:p14="http://schemas.microsoft.com/office/powerpoint/2010/main" val="2483071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41AD525-C64D-4529-95F9-A5B6DCCC69EA}" type="datetimeFigureOut">
              <a:rPr lang="en-US" smtClean="0"/>
              <a:t>7/16/2013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6A26E6-B603-4FAB-AB5A-002CE65943D0}" type="slidenum">
              <a:rPr lang="en-US" smtClean="0"/>
              <a:t>‹#›</a:t>
            </a:fld>
            <a:endParaRPr lang="en-US"/>
          </a:p>
        </p:txBody>
      </p:sp>
    </p:spTree>
    <p:extLst>
      <p:ext uri="{BB962C8B-B14F-4D97-AF65-F5344CB8AC3E}">
        <p14:creationId xmlns:p14="http://schemas.microsoft.com/office/powerpoint/2010/main" val="34590849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41AD525-C64D-4529-95F9-A5B6DCCC69EA}" type="datetimeFigureOut">
              <a:rPr lang="en-US" smtClean="0"/>
              <a:t>7/16/2013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6A26E6-B603-4FAB-AB5A-002CE65943D0}" type="slidenum">
              <a:rPr lang="en-US" smtClean="0"/>
              <a:t>‹#›</a:t>
            </a:fld>
            <a:endParaRPr lang="en-US"/>
          </a:p>
        </p:txBody>
      </p:sp>
    </p:spTree>
    <p:extLst>
      <p:ext uri="{BB962C8B-B14F-4D97-AF65-F5344CB8AC3E}">
        <p14:creationId xmlns:p14="http://schemas.microsoft.com/office/powerpoint/2010/main" val="22892498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1AD525-C64D-4529-95F9-A5B6DCCC69EA}" type="datetimeFigureOut">
              <a:rPr lang="en-US" smtClean="0"/>
              <a:t>7/16/2013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6A26E6-B603-4FAB-AB5A-002CE65943D0}" type="slidenum">
              <a:rPr lang="en-US" smtClean="0"/>
              <a:t>‹#›</a:t>
            </a:fld>
            <a:endParaRPr lang="en-US"/>
          </a:p>
        </p:txBody>
      </p:sp>
    </p:spTree>
    <p:extLst>
      <p:ext uri="{BB962C8B-B14F-4D97-AF65-F5344CB8AC3E}">
        <p14:creationId xmlns:p14="http://schemas.microsoft.com/office/powerpoint/2010/main" val="39537058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1AD525-C64D-4529-95F9-A5B6DCCC69EA}" type="datetimeFigureOut">
              <a:rPr lang="en-US" smtClean="0"/>
              <a:t>7/16/2013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6A26E6-B603-4FAB-AB5A-002CE65943D0}" type="slidenum">
              <a:rPr lang="en-US" smtClean="0"/>
              <a:t>‹#›</a:t>
            </a:fld>
            <a:endParaRPr lang="en-US"/>
          </a:p>
        </p:txBody>
      </p:sp>
    </p:spTree>
    <p:extLst>
      <p:ext uri="{BB962C8B-B14F-4D97-AF65-F5344CB8AC3E}">
        <p14:creationId xmlns:p14="http://schemas.microsoft.com/office/powerpoint/2010/main" val="4148318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1AD525-C64D-4529-95F9-A5B6DCCC69EA}" type="datetimeFigureOut">
              <a:rPr lang="en-US" smtClean="0"/>
              <a:t>7/16/2013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6A26E6-B603-4FAB-AB5A-002CE65943D0}" type="slidenum">
              <a:rPr lang="en-US" smtClean="0"/>
              <a:t>‹#›</a:t>
            </a:fld>
            <a:endParaRPr lang="en-US"/>
          </a:p>
        </p:txBody>
      </p:sp>
    </p:spTree>
    <p:extLst>
      <p:ext uri="{BB962C8B-B14F-4D97-AF65-F5344CB8AC3E}">
        <p14:creationId xmlns:p14="http://schemas.microsoft.com/office/powerpoint/2010/main" val="8165065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1AD525-C64D-4529-95F9-A5B6DCCC69EA}" type="datetimeFigureOut">
              <a:rPr lang="en-US" smtClean="0"/>
              <a:t>7/16/2013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6A26E6-B603-4FAB-AB5A-002CE65943D0}" type="slidenum">
              <a:rPr lang="en-US" smtClean="0"/>
              <a:t>‹#›</a:t>
            </a:fld>
            <a:endParaRPr lang="en-US"/>
          </a:p>
        </p:txBody>
      </p:sp>
    </p:spTree>
    <p:extLst>
      <p:ext uri="{BB962C8B-B14F-4D97-AF65-F5344CB8AC3E}">
        <p14:creationId xmlns:p14="http://schemas.microsoft.com/office/powerpoint/2010/main" val="618840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CGHub</a:t>
            </a:r>
            <a:r>
              <a:rPr lang="en-US" dirty="0" smtClean="0"/>
              <a:t> library</a:t>
            </a:r>
            <a:endParaRPr lang="en-US" dirty="0"/>
          </a:p>
        </p:txBody>
      </p:sp>
      <p:sp>
        <p:nvSpPr>
          <p:cNvPr id="3" name="Subtitle 2"/>
          <p:cNvSpPr>
            <a:spLocks noGrp="1"/>
          </p:cNvSpPr>
          <p:nvPr>
            <p:ph type="subTitle" idx="1"/>
          </p:nvPr>
        </p:nvSpPr>
        <p:spPr>
          <a:xfrm>
            <a:off x="1371600" y="3886200"/>
            <a:ext cx="6400800" cy="1143000"/>
          </a:xfrm>
        </p:spPr>
        <p:txBody>
          <a:bodyPr/>
          <a:lstStyle/>
          <a:p>
            <a:r>
              <a:rPr lang="en-US" dirty="0" smtClean="0"/>
              <a:t>Where are the patrons?</a:t>
            </a:r>
          </a:p>
          <a:p>
            <a:endParaRPr lang="en-US" dirty="0"/>
          </a:p>
        </p:txBody>
      </p:sp>
      <p:sp>
        <p:nvSpPr>
          <p:cNvPr id="5" name="TextBox 4"/>
          <p:cNvSpPr txBox="1"/>
          <p:nvPr/>
        </p:nvSpPr>
        <p:spPr>
          <a:xfrm>
            <a:off x="5867400" y="5029200"/>
            <a:ext cx="1905000" cy="430887"/>
          </a:xfrm>
          <a:prstGeom prst="rect">
            <a:avLst/>
          </a:prstGeom>
          <a:noFill/>
        </p:spPr>
        <p:txBody>
          <a:bodyPr wrap="square" rtlCol="0">
            <a:spAutoFit/>
          </a:bodyPr>
          <a:lstStyle/>
          <a:p>
            <a:r>
              <a:rPr lang="en-US" sz="1100" dirty="0" smtClean="0"/>
              <a:t>Jim warner</a:t>
            </a:r>
          </a:p>
          <a:p>
            <a:r>
              <a:rPr lang="en-US" sz="1100" dirty="0" smtClean="0"/>
              <a:t>UC Santa Cruz</a:t>
            </a:r>
            <a:endParaRPr lang="en-US" sz="1100" dirty="0"/>
          </a:p>
        </p:txBody>
      </p:sp>
    </p:spTree>
    <p:extLst>
      <p:ext uri="{BB962C8B-B14F-4D97-AF65-F5344CB8AC3E}">
        <p14:creationId xmlns:p14="http://schemas.microsoft.com/office/powerpoint/2010/main" val="36218620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smtClean="0"/>
              <a:t>CGHub</a:t>
            </a:r>
            <a:r>
              <a:rPr lang="en-US" dirty="0" smtClean="0"/>
              <a:t> on the UC San Diego campus uses CENIC to distribute traffic</a:t>
            </a:r>
          </a:p>
          <a:p>
            <a:r>
              <a:rPr lang="en-US" dirty="0" smtClean="0"/>
              <a:t>There is a strong commercial component to genomic analysis compared with, say, the Large Hadron Collider. Distribution might be qualitatively different.</a:t>
            </a:r>
            <a:endParaRPr lang="en-US" dirty="0"/>
          </a:p>
        </p:txBody>
      </p:sp>
    </p:spTree>
    <p:extLst>
      <p:ext uri="{BB962C8B-B14F-4D97-AF65-F5344CB8AC3E}">
        <p14:creationId xmlns:p14="http://schemas.microsoft.com/office/powerpoint/2010/main" val="39996494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CENIC has …</a:t>
            </a:r>
            <a:endParaRPr lang="en-US" dirty="0"/>
          </a:p>
        </p:txBody>
      </p:sp>
      <p:sp>
        <p:nvSpPr>
          <p:cNvPr id="3" name="Content Placeholder 2"/>
          <p:cNvSpPr>
            <a:spLocks noGrp="1"/>
          </p:cNvSpPr>
          <p:nvPr>
            <p:ph idx="1"/>
          </p:nvPr>
        </p:nvSpPr>
        <p:spPr/>
        <p:txBody>
          <a:bodyPr/>
          <a:lstStyle/>
          <a:p>
            <a:r>
              <a:rPr lang="en-US" dirty="0" smtClean="0"/>
              <a:t>Member connections</a:t>
            </a:r>
          </a:p>
          <a:p>
            <a:r>
              <a:rPr lang="en-US" dirty="0" smtClean="0"/>
              <a:t>Direct peering relationships</a:t>
            </a:r>
          </a:p>
          <a:p>
            <a:r>
              <a:rPr lang="en-US" dirty="0" smtClean="0"/>
              <a:t>Internet2</a:t>
            </a:r>
          </a:p>
          <a:p>
            <a:r>
              <a:rPr lang="en-US" dirty="0" smtClean="0"/>
              <a:t>NLR</a:t>
            </a:r>
          </a:p>
          <a:p>
            <a:r>
              <a:rPr lang="en-US" dirty="0" smtClean="0"/>
              <a:t>Pacific Wave</a:t>
            </a:r>
          </a:p>
          <a:p>
            <a:r>
              <a:rPr lang="en-US" dirty="0" smtClean="0"/>
              <a:t>Commercial Internet services</a:t>
            </a:r>
            <a:endParaRPr lang="en-US" dirty="0"/>
          </a:p>
        </p:txBody>
      </p:sp>
    </p:spTree>
    <p:extLst>
      <p:ext uri="{BB962C8B-B14F-4D97-AF65-F5344CB8AC3E}">
        <p14:creationId xmlns:p14="http://schemas.microsoft.com/office/powerpoint/2010/main" val="10471213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 did . . .</a:t>
            </a:r>
            <a:endParaRPr lang="en-US" dirty="0"/>
          </a:p>
        </p:txBody>
      </p:sp>
      <p:sp>
        <p:nvSpPr>
          <p:cNvPr id="3" name="Content Placeholder 2"/>
          <p:cNvSpPr>
            <a:spLocks noGrp="1"/>
          </p:cNvSpPr>
          <p:nvPr>
            <p:ph idx="1"/>
          </p:nvPr>
        </p:nvSpPr>
        <p:spPr/>
        <p:txBody>
          <a:bodyPr/>
          <a:lstStyle/>
          <a:p>
            <a:r>
              <a:rPr lang="en-US" dirty="0" smtClean="0"/>
              <a:t>A month’s data saw 2.2 Petabytes of requests from ~500 different IPv4 addresses</a:t>
            </a:r>
          </a:p>
          <a:p>
            <a:r>
              <a:rPr lang="en-US" dirty="0" smtClean="0"/>
              <a:t>Looked those up to find the ASN. </a:t>
            </a:r>
            <a:endParaRPr lang="en-US" dirty="0"/>
          </a:p>
          <a:p>
            <a:r>
              <a:rPr lang="en-US" dirty="0" smtClean="0"/>
              <a:t>Ran </a:t>
            </a:r>
            <a:r>
              <a:rPr lang="en-US" dirty="0" err="1" smtClean="0"/>
              <a:t>traceroute</a:t>
            </a:r>
            <a:r>
              <a:rPr lang="en-US" dirty="0" smtClean="0"/>
              <a:t> on each of those to find the CENIC exit.</a:t>
            </a:r>
          </a:p>
          <a:p>
            <a:r>
              <a:rPr lang="en-US" dirty="0" smtClean="0"/>
              <a:t>Summed the bytes for each exit</a:t>
            </a:r>
          </a:p>
          <a:p>
            <a:pPr marL="0" indent="0">
              <a:buNone/>
            </a:pPr>
            <a:endParaRPr lang="en-US" dirty="0"/>
          </a:p>
          <a:p>
            <a:pPr marL="0" indent="0">
              <a:buNone/>
            </a:pPr>
            <a:r>
              <a:rPr lang="en-US" dirty="0" smtClean="0"/>
              <a:t>I hate pie charts, but . . .</a:t>
            </a:r>
            <a:endParaRPr lang="en-US" dirty="0"/>
          </a:p>
        </p:txBody>
      </p:sp>
    </p:spTree>
    <p:extLst>
      <p:ext uri="{BB962C8B-B14F-4D97-AF65-F5344CB8AC3E}">
        <p14:creationId xmlns:p14="http://schemas.microsoft.com/office/powerpoint/2010/main" val="35845996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990600" y="990600"/>
            <a:ext cx="7086600" cy="5135563"/>
          </a:xfrm>
        </p:spPr>
      </p:pic>
    </p:spTree>
    <p:extLst>
      <p:ext uri="{BB962C8B-B14F-4D97-AF65-F5344CB8AC3E}">
        <p14:creationId xmlns:p14="http://schemas.microsoft.com/office/powerpoint/2010/main" val="6342374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CENIC members</a:t>
            </a:r>
            <a:endParaRPr lang="en-US" dirty="0"/>
          </a:p>
        </p:txBody>
      </p:sp>
      <p:sp>
        <p:nvSpPr>
          <p:cNvPr id="3" name="Content Placeholder 2"/>
          <p:cNvSpPr>
            <a:spLocks noGrp="1"/>
          </p:cNvSpPr>
          <p:nvPr>
            <p:ph idx="1"/>
          </p:nvPr>
        </p:nvSpPr>
        <p:spPr/>
        <p:txBody>
          <a:bodyPr/>
          <a:lstStyle/>
          <a:p>
            <a:r>
              <a:rPr lang="en-US" dirty="0" smtClean="0"/>
              <a:t>SDSC</a:t>
            </a:r>
          </a:p>
          <a:p>
            <a:r>
              <a:rPr lang="en-US" dirty="0" smtClean="0"/>
              <a:t>UCSD</a:t>
            </a:r>
          </a:p>
          <a:p>
            <a:r>
              <a:rPr lang="en-US" dirty="0" smtClean="0"/>
              <a:t>UCSF</a:t>
            </a:r>
          </a:p>
          <a:p>
            <a:r>
              <a:rPr lang="en-US" dirty="0" smtClean="0"/>
              <a:t>UCSC</a:t>
            </a:r>
          </a:p>
          <a:p>
            <a:r>
              <a:rPr lang="en-US" dirty="0" smtClean="0"/>
              <a:t>USC</a:t>
            </a:r>
          </a:p>
          <a:p>
            <a:r>
              <a:rPr lang="en-US" dirty="0" smtClean="0"/>
              <a:t>Stanford</a:t>
            </a:r>
          </a:p>
          <a:p>
            <a:r>
              <a:rPr lang="en-US" dirty="0" smtClean="0"/>
              <a:t>Berkeley</a:t>
            </a:r>
            <a:endParaRPr lang="en-US" dirty="0"/>
          </a:p>
        </p:txBody>
      </p:sp>
    </p:spTree>
    <p:extLst>
      <p:ext uri="{BB962C8B-B14F-4D97-AF65-F5344CB8AC3E}">
        <p14:creationId xmlns:p14="http://schemas.microsoft.com/office/powerpoint/2010/main" val="7008409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CENIC Peers. . .</a:t>
            </a:r>
            <a:endParaRPr lang="en-US" dirty="0"/>
          </a:p>
        </p:txBody>
      </p:sp>
      <p:sp>
        <p:nvSpPr>
          <p:cNvPr id="3" name="Content Placeholder 2"/>
          <p:cNvSpPr>
            <a:spLocks noGrp="1"/>
          </p:cNvSpPr>
          <p:nvPr>
            <p:ph idx="1"/>
          </p:nvPr>
        </p:nvSpPr>
        <p:spPr/>
        <p:txBody>
          <a:bodyPr/>
          <a:lstStyle/>
          <a:p>
            <a:r>
              <a:rPr lang="en-US" dirty="0" smtClean="0"/>
              <a:t>Google</a:t>
            </a:r>
          </a:p>
          <a:p>
            <a:r>
              <a:rPr lang="en-US" dirty="0" smtClean="0"/>
              <a:t>Amazon</a:t>
            </a:r>
          </a:p>
          <a:p>
            <a:r>
              <a:rPr lang="en-US" dirty="0" smtClean="0"/>
              <a:t>Customers of Hurricane Electric</a:t>
            </a:r>
          </a:p>
          <a:p>
            <a:r>
              <a:rPr lang="en-US" dirty="0" smtClean="0"/>
              <a:t>Customers of </a:t>
            </a:r>
            <a:r>
              <a:rPr lang="en-US" dirty="0" err="1" smtClean="0"/>
              <a:t>Abovenet</a:t>
            </a:r>
            <a:endParaRPr lang="en-US" dirty="0" smtClean="0"/>
          </a:p>
          <a:p>
            <a:r>
              <a:rPr lang="en-US" dirty="0" smtClean="0"/>
              <a:t>Customers of XO</a:t>
            </a:r>
          </a:p>
          <a:p>
            <a:endParaRPr lang="en-US" dirty="0" smtClean="0"/>
          </a:p>
          <a:p>
            <a:pPr marL="0" indent="0">
              <a:buNone/>
            </a:pPr>
            <a:endParaRPr lang="en-US" dirty="0"/>
          </a:p>
        </p:txBody>
      </p:sp>
    </p:spTree>
    <p:extLst>
      <p:ext uri="{BB962C8B-B14F-4D97-AF65-F5344CB8AC3E}">
        <p14:creationId xmlns:p14="http://schemas.microsoft.com/office/powerpoint/2010/main" val="41697174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Commercial Internet</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No permission to disclose this information. If they were retail establishments:</a:t>
            </a:r>
          </a:p>
          <a:p>
            <a:r>
              <a:rPr lang="en-US" dirty="0" smtClean="0"/>
              <a:t>Bloomingdale’s</a:t>
            </a:r>
          </a:p>
          <a:p>
            <a:r>
              <a:rPr lang="en-US" dirty="0" smtClean="0"/>
              <a:t>Nordstrom</a:t>
            </a:r>
          </a:p>
          <a:p>
            <a:r>
              <a:rPr lang="en-US" dirty="0" smtClean="0"/>
              <a:t>Neiman Marcus</a:t>
            </a:r>
          </a:p>
          <a:p>
            <a:r>
              <a:rPr lang="en-US" dirty="0" smtClean="0"/>
              <a:t>Kohl’s</a:t>
            </a:r>
          </a:p>
          <a:p>
            <a:r>
              <a:rPr lang="en-US" dirty="0" smtClean="0"/>
              <a:t>Macy’s</a:t>
            </a:r>
          </a:p>
          <a:p>
            <a:r>
              <a:rPr lang="en-US" dirty="0" smtClean="0"/>
              <a:t>Saks Fifth Avenue</a:t>
            </a:r>
          </a:p>
          <a:p>
            <a:r>
              <a:rPr lang="en-US" dirty="0" smtClean="0"/>
              <a:t>Sears</a:t>
            </a:r>
            <a:endParaRPr lang="en-US" dirty="0"/>
          </a:p>
        </p:txBody>
      </p:sp>
    </p:spTree>
    <p:extLst>
      <p:ext uri="{BB962C8B-B14F-4D97-AF65-F5344CB8AC3E}">
        <p14:creationId xmlns:p14="http://schemas.microsoft.com/office/powerpoint/2010/main" val="22320057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Internet2 and NLR</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292073182"/>
              </p:ext>
            </p:extLst>
          </p:nvPr>
        </p:nvGraphicFramePr>
        <p:xfrm>
          <a:off x="457200" y="1600200"/>
          <a:ext cx="8229600" cy="333756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dirty="0" smtClean="0"/>
                        <a:t>Lots</a:t>
                      </a:r>
                      <a:r>
                        <a:rPr lang="en-US" baseline="0" dirty="0" smtClean="0"/>
                        <a:t> of EDUs and some US </a:t>
                      </a:r>
                      <a:r>
                        <a:rPr lang="en-US" baseline="0" dirty="0" err="1" smtClean="0"/>
                        <a:t>Govt</a:t>
                      </a:r>
                      <a:r>
                        <a:rPr lang="en-US" baseline="0" dirty="0" smtClean="0"/>
                        <a:t> agencies</a:t>
                      </a:r>
                      <a:endParaRPr lang="en-US" dirty="0"/>
                    </a:p>
                  </a:txBody>
                  <a:tcPr/>
                </a:tc>
                <a:tc>
                  <a:txBody>
                    <a:bodyPr/>
                    <a:lstStyle/>
                    <a:p>
                      <a:r>
                        <a:rPr lang="en-US" dirty="0" smtClean="0"/>
                        <a:t> . . . But not Canada</a:t>
                      </a:r>
                      <a:endParaRPr lang="en-US" dirty="0"/>
                    </a:p>
                  </a:txBody>
                  <a:tcPr/>
                </a:tc>
              </a:tr>
              <a:tr h="370840">
                <a:tc>
                  <a:txBody>
                    <a:bodyPr/>
                    <a:lstStyle/>
                    <a:p>
                      <a:r>
                        <a:rPr lang="en-US" dirty="0" smtClean="0"/>
                        <a:t>Norway</a:t>
                      </a:r>
                      <a:endParaRPr lang="en-US" dirty="0"/>
                    </a:p>
                  </a:txBody>
                  <a:tcPr/>
                </a:tc>
                <a:tc>
                  <a:txBody>
                    <a:bodyPr/>
                    <a:lstStyle/>
                    <a:p>
                      <a:r>
                        <a:rPr lang="en-US" dirty="0" smtClean="0"/>
                        <a:t>Israel</a:t>
                      </a:r>
                      <a:endParaRPr lang="en-US" dirty="0"/>
                    </a:p>
                  </a:txBody>
                  <a:tcPr/>
                </a:tc>
              </a:tr>
              <a:tr h="370840">
                <a:tc>
                  <a:txBody>
                    <a:bodyPr/>
                    <a:lstStyle/>
                    <a:p>
                      <a:r>
                        <a:rPr lang="en-US" dirty="0" smtClean="0"/>
                        <a:t>Japan</a:t>
                      </a:r>
                      <a:endParaRPr lang="en-US" dirty="0"/>
                    </a:p>
                  </a:txBody>
                  <a:tcPr/>
                </a:tc>
                <a:tc>
                  <a:txBody>
                    <a:bodyPr/>
                    <a:lstStyle/>
                    <a:p>
                      <a:r>
                        <a:rPr lang="en-US" dirty="0" smtClean="0"/>
                        <a:t>Sweden</a:t>
                      </a:r>
                      <a:endParaRPr lang="en-US" dirty="0"/>
                    </a:p>
                  </a:txBody>
                  <a:tcPr/>
                </a:tc>
              </a:tr>
              <a:tr h="370840">
                <a:tc>
                  <a:txBody>
                    <a:bodyPr/>
                    <a:lstStyle/>
                    <a:p>
                      <a:r>
                        <a:rPr lang="en-US" dirty="0" smtClean="0"/>
                        <a:t>Germany</a:t>
                      </a:r>
                      <a:endParaRPr lang="en-US" dirty="0"/>
                    </a:p>
                  </a:txBody>
                  <a:tcPr/>
                </a:tc>
                <a:tc>
                  <a:txBody>
                    <a:bodyPr/>
                    <a:lstStyle/>
                    <a:p>
                      <a:r>
                        <a:rPr lang="en-US" dirty="0" smtClean="0"/>
                        <a:t>UK</a:t>
                      </a:r>
                      <a:endParaRPr lang="en-US" dirty="0"/>
                    </a:p>
                  </a:txBody>
                  <a:tcPr/>
                </a:tc>
              </a:tr>
              <a:tr h="370840">
                <a:tc>
                  <a:txBody>
                    <a:bodyPr/>
                    <a:lstStyle/>
                    <a:p>
                      <a:r>
                        <a:rPr lang="en-US" dirty="0" smtClean="0"/>
                        <a:t>Finland</a:t>
                      </a:r>
                      <a:endParaRPr lang="en-US" dirty="0"/>
                    </a:p>
                  </a:txBody>
                  <a:tcPr/>
                </a:tc>
                <a:tc>
                  <a:txBody>
                    <a:bodyPr/>
                    <a:lstStyle/>
                    <a:p>
                      <a:r>
                        <a:rPr lang="en-US" dirty="0" smtClean="0"/>
                        <a:t>Denmark</a:t>
                      </a:r>
                      <a:endParaRPr lang="en-US" dirty="0"/>
                    </a:p>
                  </a:txBody>
                  <a:tcPr/>
                </a:tc>
              </a:tr>
              <a:tr h="370840">
                <a:tc>
                  <a:txBody>
                    <a:bodyPr/>
                    <a:lstStyle/>
                    <a:p>
                      <a:r>
                        <a:rPr lang="en-US" dirty="0" smtClean="0"/>
                        <a:t>France</a:t>
                      </a:r>
                      <a:endParaRPr lang="en-US" dirty="0"/>
                    </a:p>
                  </a:txBody>
                  <a:tcPr/>
                </a:tc>
                <a:tc>
                  <a:txBody>
                    <a:bodyPr/>
                    <a:lstStyle/>
                    <a:p>
                      <a:r>
                        <a:rPr lang="en-US" dirty="0" smtClean="0"/>
                        <a:t>Korea</a:t>
                      </a:r>
                    </a:p>
                  </a:txBody>
                  <a:tcPr/>
                </a:tc>
              </a:tr>
              <a:tr h="370840">
                <a:tc>
                  <a:txBody>
                    <a:bodyPr/>
                    <a:lstStyle/>
                    <a:p>
                      <a:r>
                        <a:rPr lang="en-US" dirty="0" smtClean="0"/>
                        <a:t>Spain</a:t>
                      </a:r>
                      <a:endParaRPr lang="en-US" dirty="0"/>
                    </a:p>
                  </a:txBody>
                  <a:tcPr/>
                </a:tc>
                <a:tc>
                  <a:txBody>
                    <a:bodyPr/>
                    <a:lstStyle/>
                    <a:p>
                      <a:r>
                        <a:rPr lang="en-US" dirty="0" smtClean="0"/>
                        <a:t>Greece</a:t>
                      </a:r>
                      <a:endParaRPr lang="en-US" dirty="0"/>
                    </a:p>
                  </a:txBody>
                  <a:tcPr/>
                </a:tc>
              </a:tr>
              <a:tr h="370840">
                <a:tc>
                  <a:txBody>
                    <a:bodyPr/>
                    <a:lstStyle/>
                    <a:p>
                      <a:r>
                        <a:rPr lang="en-US" dirty="0" smtClean="0"/>
                        <a:t>Australia</a:t>
                      </a:r>
                      <a:endParaRPr lang="en-US" dirty="0"/>
                    </a:p>
                  </a:txBody>
                  <a:tcPr/>
                </a:tc>
                <a:tc>
                  <a:txBody>
                    <a:bodyPr/>
                    <a:lstStyle/>
                    <a:p>
                      <a:r>
                        <a:rPr lang="en-US" dirty="0" smtClean="0"/>
                        <a:t>Croatia</a:t>
                      </a:r>
                      <a:endParaRPr lang="en-US" dirty="0"/>
                    </a:p>
                  </a:txBody>
                  <a:tcPr/>
                </a:tc>
              </a:tr>
              <a:tr h="370840">
                <a:tc>
                  <a:txBody>
                    <a:bodyPr/>
                    <a:lstStyle/>
                    <a:p>
                      <a:r>
                        <a:rPr lang="en-US" dirty="0" smtClean="0"/>
                        <a:t>India</a:t>
                      </a:r>
                      <a:endParaRPr lang="en-US" dirty="0"/>
                    </a:p>
                  </a:txBody>
                  <a:tcPr/>
                </a:tc>
                <a:tc>
                  <a:txBody>
                    <a:bodyPr/>
                    <a:lstStyle/>
                    <a:p>
                      <a:r>
                        <a:rPr lang="en-US" dirty="0" smtClean="0"/>
                        <a:t>Netherlands</a:t>
                      </a:r>
                      <a:endParaRPr lang="en-US" dirty="0"/>
                    </a:p>
                  </a:txBody>
                  <a:tcPr/>
                </a:tc>
              </a:tr>
            </a:tbl>
          </a:graphicData>
        </a:graphic>
      </p:graphicFrame>
    </p:spTree>
    <p:extLst>
      <p:ext uri="{BB962C8B-B14F-4D97-AF65-F5344CB8AC3E}">
        <p14:creationId xmlns:p14="http://schemas.microsoft.com/office/powerpoint/2010/main" val="36480746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303</TotalTime>
  <Words>352</Words>
  <Application>Microsoft Office PowerPoint</Application>
  <PresentationFormat>On-screen Show (4:3)</PresentationFormat>
  <Paragraphs>68</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CGHub library</vt:lpstr>
      <vt:lpstr>PowerPoint Presentation</vt:lpstr>
      <vt:lpstr>CENIC has …</vt:lpstr>
      <vt:lpstr>What we did . . .</vt:lpstr>
      <vt:lpstr>PowerPoint Presentation</vt:lpstr>
      <vt:lpstr>CENIC members</vt:lpstr>
      <vt:lpstr>CENIC Peers. . .</vt:lpstr>
      <vt:lpstr>Commercial Internet</vt:lpstr>
      <vt:lpstr>Internet2 and NLR</vt:lpstr>
    </vt:vector>
  </TitlesOfParts>
  <Company>UC Santa Cruz</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CGHub library</dc:title>
  <dc:creator>Jim Warner</dc:creator>
  <cp:lastModifiedBy>Jim Warner</cp:lastModifiedBy>
  <cp:revision>16</cp:revision>
  <dcterms:created xsi:type="dcterms:W3CDTF">2013-07-16T18:00:25Z</dcterms:created>
  <dcterms:modified xsi:type="dcterms:W3CDTF">2013-07-16T23:04:17Z</dcterms:modified>
</cp:coreProperties>
</file>