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449" r:id="rId3"/>
    <p:sldId id="257" r:id="rId4"/>
    <p:sldId id="352" r:id="rId5"/>
    <p:sldId id="267" r:id="rId6"/>
    <p:sldId id="446" r:id="rId7"/>
    <p:sldId id="264" r:id="rId8"/>
    <p:sldId id="263" r:id="rId9"/>
    <p:sldId id="394" r:id="rId10"/>
    <p:sldId id="395" r:id="rId11"/>
    <p:sldId id="396" r:id="rId12"/>
    <p:sldId id="442" r:id="rId13"/>
    <p:sldId id="265" r:id="rId14"/>
    <p:sldId id="398" r:id="rId15"/>
    <p:sldId id="397" r:id="rId16"/>
    <p:sldId id="447" r:id="rId17"/>
    <p:sldId id="399" r:id="rId18"/>
    <p:sldId id="276" r:id="rId19"/>
    <p:sldId id="280" r:id="rId20"/>
    <p:sldId id="277" r:id="rId21"/>
    <p:sldId id="365" r:id="rId22"/>
    <p:sldId id="279" r:id="rId23"/>
    <p:sldId id="278" r:id="rId24"/>
    <p:sldId id="369" r:id="rId25"/>
    <p:sldId id="453" r:id="rId26"/>
    <p:sldId id="429" r:id="rId27"/>
    <p:sldId id="433" r:id="rId28"/>
    <p:sldId id="284" r:id="rId29"/>
    <p:sldId id="444" r:id="rId30"/>
    <p:sldId id="427" r:id="rId31"/>
    <p:sldId id="415" r:id="rId32"/>
    <p:sldId id="408" r:id="rId33"/>
    <p:sldId id="410" r:id="rId34"/>
    <p:sldId id="409" r:id="rId35"/>
    <p:sldId id="412" r:id="rId36"/>
    <p:sldId id="413" r:id="rId37"/>
    <p:sldId id="416" r:id="rId38"/>
    <p:sldId id="414" r:id="rId39"/>
    <p:sldId id="424" r:id="rId40"/>
    <p:sldId id="425" r:id="rId41"/>
    <p:sldId id="426" r:id="rId42"/>
    <p:sldId id="435" r:id="rId43"/>
    <p:sldId id="456" r:id="rId44"/>
    <p:sldId id="329" r:id="rId45"/>
    <p:sldId id="440" r:id="rId46"/>
    <p:sldId id="402" r:id="rId47"/>
    <p:sldId id="403" r:id="rId48"/>
    <p:sldId id="441" r:id="rId49"/>
    <p:sldId id="405" r:id="rId50"/>
    <p:sldId id="293" r:id="rId51"/>
    <p:sldId id="294" r:id="rId52"/>
    <p:sldId id="436" r:id="rId53"/>
    <p:sldId id="437" r:id="rId54"/>
    <p:sldId id="295" r:id="rId55"/>
    <p:sldId id="333" r:id="rId56"/>
    <p:sldId id="383" r:id="rId57"/>
    <p:sldId id="309" r:id="rId58"/>
    <p:sldId id="371" r:id="rId59"/>
    <p:sldId id="454" r:id="rId60"/>
    <p:sldId id="315" r:id="rId61"/>
    <p:sldId id="378" r:id="rId62"/>
    <p:sldId id="316" r:id="rId63"/>
    <p:sldId id="455" r:id="rId64"/>
    <p:sldId id="324" r:id="rId65"/>
    <p:sldId id="445" r:id="rId66"/>
    <p:sldId id="366" r:id="rId67"/>
    <p:sldId id="368" r:id="rId68"/>
    <p:sldId id="338" r:id="rId69"/>
    <p:sldId id="451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87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B00B0-44AC-6244-B870-3EE74A5EB16D}" type="datetimeFigureOut">
              <a:rPr lang="en-US" smtClean="0"/>
              <a:t>3/26/12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F8608-52B7-E94F-AAE1-EA8448C38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68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8493A-5A24-6C4E-8346-FFD342FD02DE}" type="datetimeFigureOut">
              <a:rPr lang="en-US" smtClean="0"/>
              <a:t>3/26/12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9D95B-D351-D448-828A-55A5AC135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56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64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retrofits accommodate</a:t>
            </a:r>
            <a:r>
              <a:rPr lang="en-US" baseline="0" dirty="0" smtClean="0"/>
              <a:t> but do not embrace the reality that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8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Design maxim:</a:t>
            </a:r>
          </a:p>
          <a:p>
            <a:pPr marL="0" indent="0">
              <a:buNone/>
            </a:pPr>
            <a:r>
              <a:rPr lang="en-US" i="1" dirty="0" smtClean="0"/>
              <a:t>Think about the hard stuff.  Forget about the easy stuff.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50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Design maxim:</a:t>
            </a:r>
          </a:p>
          <a:p>
            <a:pPr marL="0" indent="0">
              <a:buNone/>
            </a:pPr>
            <a:r>
              <a:rPr lang="en-US" i="1" dirty="0" smtClean="0"/>
              <a:t>Think about the hard stuff.  Forget about the easy stuff.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50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Design maxim:</a:t>
            </a:r>
          </a:p>
          <a:p>
            <a:pPr marL="0" indent="0">
              <a:buNone/>
            </a:pPr>
            <a:r>
              <a:rPr lang="en-US" i="1" dirty="0" smtClean="0"/>
              <a:t>Think about the hard stuff.  Forget about the easy stuff</a:t>
            </a:r>
            <a:r>
              <a:rPr lang="en-US" i="1" dirty="0" smtClean="0"/>
              <a:t>.</a:t>
            </a:r>
          </a:p>
          <a:p>
            <a:pPr marL="0" indent="0">
              <a:buNone/>
            </a:pPr>
            <a:r>
              <a:rPr lang="en-US" i="0" baseline="0" dirty="0" smtClean="0"/>
              <a:t>ALL STATE IS DATA.  Distributed services are continuous queries over this data</a:t>
            </a:r>
            <a:endParaRPr lang="en-US" i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50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Design maxim:</a:t>
            </a:r>
          </a:p>
          <a:p>
            <a:pPr marL="0" indent="0">
              <a:buNone/>
            </a:pPr>
            <a:r>
              <a:rPr lang="en-US" i="1" dirty="0" smtClean="0"/>
              <a:t>Think about the hard stuff.  Forget about the easy stuff</a:t>
            </a:r>
            <a:r>
              <a:rPr lang="en-US" i="1" dirty="0" smtClean="0"/>
              <a:t>.</a:t>
            </a:r>
          </a:p>
          <a:p>
            <a:pPr marL="0" indent="0">
              <a:buNone/>
            </a:pPr>
            <a:r>
              <a:rPr lang="en-US" i="0" dirty="0" smtClean="0"/>
              <a:t>Rules define</a:t>
            </a:r>
            <a:r>
              <a:rPr lang="en-US" i="0" baseline="0" dirty="0" smtClean="0"/>
              <a:t> collections as transformations over other collections.</a:t>
            </a:r>
            <a:endParaRPr lang="en-US" i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505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Design maxim:</a:t>
            </a:r>
          </a:p>
          <a:p>
            <a:pPr marL="0" indent="0">
              <a:buNone/>
            </a:pPr>
            <a:r>
              <a:rPr lang="en-US" i="1" dirty="0" smtClean="0"/>
              <a:t>Think about the hard stuff.  Forget about the easy stuff</a:t>
            </a:r>
            <a:r>
              <a:rPr lang="en-US" i="1" dirty="0" smtClean="0"/>
              <a:t>.</a:t>
            </a:r>
          </a:p>
          <a:p>
            <a:r>
              <a:rPr lang="en-US" i="0" dirty="0" smtClean="0"/>
              <a:t>ordering</a:t>
            </a:r>
            <a:r>
              <a:rPr lang="en-US" i="0" baseline="0" dirty="0" smtClean="0"/>
              <a:t> is a special-case behavior.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50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Design maxim:</a:t>
            </a:r>
          </a:p>
          <a:p>
            <a:pPr marL="0" indent="0">
              <a:buNone/>
            </a:pPr>
            <a:r>
              <a:rPr lang="en-US" i="1" dirty="0" smtClean="0"/>
              <a:t>Think about the hard stuff.  Forget about the easy stuff.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505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10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Local clock, local data, local computation.</a:t>
            </a:r>
            <a:r>
              <a:rPr lang="en-US" baseline="0" dirty="0" smtClean="0"/>
              <a:t>    Observe, think, </a:t>
            </a:r>
            <a:r>
              <a:rPr lang="en-US" baseline="0" dirty="0" smtClean="0"/>
              <a:t>act</a:t>
            </a:r>
            <a:endParaRPr lang="en-US" baseline="0" dirty="0" smtClean="0"/>
          </a:p>
          <a:p>
            <a:r>
              <a:rPr lang="en-US" baseline="0" dirty="0" smtClean="0"/>
              <a:t>system proceeds through logical (big) timesteps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92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Logician: left-wise implication</a:t>
            </a:r>
          </a:p>
          <a:p>
            <a:r>
              <a:rPr lang="en-US" dirty="0" smtClean="0"/>
              <a:t>DBA:</a:t>
            </a:r>
            <a:r>
              <a:rPr lang="en-US" baseline="0" dirty="0" smtClean="0"/>
              <a:t> merging collections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48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Chipscale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cloudscale</a:t>
            </a:r>
            <a:r>
              <a:rPr lang="en-US" baseline="0" dirty="0" smtClean="0"/>
              <a:t>.  </a:t>
            </a:r>
          </a:p>
          <a:p>
            <a:r>
              <a:rPr lang="en-US" baseline="0" dirty="0" smtClean="0"/>
              <a:t>Becoming ubiquitous, but NOT becoming (correspondingly) easier to program.  Reaching a crisis.</a:t>
            </a:r>
          </a:p>
          <a:p>
            <a:r>
              <a:rPr lang="en-US" baseline="0" dirty="0" smtClean="0"/>
              <a:t>Concurrency, asynchrony, and partial failure!!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39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Accum</a:t>
            </a:r>
            <a:r>
              <a:rPr lang="en-US" dirty="0" smtClean="0"/>
              <a:t>: WHEN the conclusions drawn by evaluating the RHS ‘appear’ in </a:t>
            </a:r>
            <a:r>
              <a:rPr lang="en-US" smtClean="0"/>
              <a:t>the lhs.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906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Not too</a:t>
            </a:r>
            <a:r>
              <a:rPr lang="en-US" baseline="0" dirty="0" smtClean="0"/>
              <a:t> fancy, but notably absent from most logic programming languages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Low-hanging fruit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For the </a:t>
            </a:r>
            <a:r>
              <a:rPr lang="en-US" baseline="0" dirty="0" err="1" smtClean="0"/>
              <a:t>NoSQL</a:t>
            </a:r>
            <a:r>
              <a:rPr lang="en-US" baseline="0" dirty="0" smtClean="0"/>
              <a:t> crowd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3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339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33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674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Asynchrony</a:t>
            </a:r>
            <a:r>
              <a:rPr lang="en-US" baseline="0" dirty="0" smtClean="0"/>
              <a:t> is WHAT’S HARD about DS.  What I want you to take away is: </a:t>
            </a:r>
            <a:r>
              <a:rPr lang="en-US" baseline="0" dirty="0" err="1" smtClean="0"/>
              <a:t>async</a:t>
            </a:r>
            <a:r>
              <a:rPr lang="en-US" baseline="0" dirty="0" smtClean="0"/>
              <a:t> isn’t always hard!  Consider your downstream logic.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251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op</a:t>
            </a:r>
            <a:r>
              <a:rPr lang="en-US" baseline="0" dirty="0" smtClean="0"/>
              <a:t> B.   A = allies.  Filter: B = (allies beginning with S) or Union: B = (allies and neutral countries)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478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Employees, </a:t>
            </a:r>
            <a:r>
              <a:rPr lang="en-US" baseline="0" dirty="0" smtClean="0"/>
              <a:t>employees on the 4</a:t>
            </a:r>
            <a:r>
              <a:rPr lang="en-US" baseline="30000" dirty="0" smtClean="0"/>
              <a:t>th</a:t>
            </a:r>
            <a:r>
              <a:rPr lang="en-US" baseline="0" dirty="0" smtClean="0"/>
              <a:t> floor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115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Employee records to email addresses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659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Company officers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52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conceit: distributed</a:t>
            </a:r>
            <a:r>
              <a:rPr lang="en-US" baseline="0" dirty="0" smtClean="0"/>
              <a:t> </a:t>
            </a:r>
            <a:r>
              <a:rPr lang="en-US" dirty="0" smtClean="0"/>
              <a:t>programs should be specified</a:t>
            </a:r>
            <a:r>
              <a:rPr lang="en-US" baseline="0" dirty="0" smtClean="0"/>
              <a:t> with a minimum of ordering constructs: if anything, </a:t>
            </a:r>
            <a:r>
              <a:rPr lang="en-US" baseline="0" dirty="0" err="1" smtClean="0"/>
              <a:t>UNDERspecify</a:t>
            </a:r>
            <a:r>
              <a:rPr lang="en-US" baseline="0" dirty="0" smtClean="0"/>
              <a:t> order.</a:t>
            </a:r>
          </a:p>
          <a:p>
            <a:r>
              <a:rPr lang="en-US" baseline="0" dirty="0" smtClean="0"/>
              <a:t>I’ll demo the Bloom </a:t>
            </a:r>
            <a:r>
              <a:rPr lang="en-US" baseline="0" dirty="0" err="1" smtClean="0"/>
              <a:t>lang</a:t>
            </a:r>
            <a:r>
              <a:rPr lang="en-US" baseline="0" dirty="0" smtClean="0"/>
              <a:t>, our first crack at a disorderly </a:t>
            </a:r>
            <a:r>
              <a:rPr lang="en-US" baseline="0" dirty="0" err="1" smtClean="0"/>
              <a:t>lang</a:t>
            </a:r>
            <a:r>
              <a:rPr lang="en-US" baseline="0" dirty="0" smtClean="0"/>
              <a:t>, inspired by query </a:t>
            </a:r>
            <a:r>
              <a:rPr lang="en-US" baseline="0" dirty="0" err="1" smtClean="0"/>
              <a:t>langs</a:t>
            </a:r>
            <a:r>
              <a:rPr lang="en-US" baseline="0" dirty="0" smtClean="0"/>
              <a:t> and LP</a:t>
            </a:r>
            <a:br>
              <a:rPr lang="en-US" baseline="0" dirty="0" smtClean="0"/>
            </a:br>
            <a:r>
              <a:rPr lang="en-US" baseline="0" dirty="0" smtClean="0"/>
              <a:t>I’ll discuss the theory that underpins our static analysis tools that aid programmers to find where order may be NECESSARY for correctness, and hint at appropriate ways to instill order.</a:t>
            </a:r>
          </a:p>
          <a:p>
            <a:r>
              <a:rPr lang="en-US" baseline="0" dirty="0" smtClean="0"/>
              <a:t>Then finally, I’ll show off an application written in bloom that benefits from this analysis.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819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important</a:t>
            </a:r>
            <a:r>
              <a:rPr lang="en-US" baseline="0" dirty="0" smtClean="0"/>
              <a:t> (practical, systems) </a:t>
            </a:r>
            <a:r>
              <a:rPr lang="en-US" baseline="0" dirty="0" err="1" smtClean="0"/>
              <a:t>correlary</a:t>
            </a:r>
            <a:r>
              <a:rPr lang="en-US" baseline="0" dirty="0" smtClean="0"/>
              <a:t> is that I can eagerly process outputs.</a:t>
            </a:r>
          </a:p>
          <a:p>
            <a:r>
              <a:rPr lang="en-US" baseline="0" dirty="0" smtClean="0"/>
              <a:t>As I learn of 4</a:t>
            </a:r>
            <a:r>
              <a:rPr lang="en-US" baseline="30000" dirty="0" smtClean="0"/>
              <a:t>th</a:t>
            </a:r>
            <a:r>
              <a:rPr lang="en-US" baseline="0" dirty="0" smtClean="0"/>
              <a:t> floor employees, I can send them parachutes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506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Belief revision, retraction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225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Employees</a:t>
            </a:r>
            <a:r>
              <a:rPr lang="en-US" baseline="0" dirty="0" smtClean="0"/>
              <a:t> 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727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CWA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018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fundamental.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119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fundamental.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119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WTF</a:t>
            </a:r>
            <a:r>
              <a:rPr lang="en-US" baseline="0" dirty="0" smtClean="0"/>
              <a:t> is a POO???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302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</a:t>
            </a:r>
            <a:r>
              <a:rPr lang="en-US" baseline="0" dirty="0" smtClean="0"/>
              <a:t> the acidheads.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31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not neglect</a:t>
            </a:r>
            <a:r>
              <a:rPr lang="en-US" baseline="0" dirty="0" smtClean="0"/>
              <a:t> to mention 2PC, </a:t>
            </a:r>
            <a:r>
              <a:rPr lang="en-US" baseline="0" dirty="0" err="1" smtClean="0"/>
              <a:t>paxos</a:t>
            </a:r>
            <a:r>
              <a:rPr lang="en-US" baseline="0" dirty="0" smtClean="0"/>
              <a:t>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2215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.  For the </a:t>
            </a:r>
            <a:r>
              <a:rPr lang="en-US" baseline="0" dirty="0" err="1" smtClean="0"/>
              <a:t>baseheads</a:t>
            </a:r>
            <a:r>
              <a:rPr lang="en-US" baseline="0" dirty="0" smtClean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81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259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Regardless of which of the third options you choose, being able to identify the POOs means that you may be able to rewrite into a better program</a:t>
            </a:r>
          </a:p>
          <a:p>
            <a:r>
              <a:rPr lang="en-US" baseline="0" dirty="0" smtClean="0"/>
              <a:t>“push down” POOs so they can be coordinated “locally” – or push them to places where the flow is less.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35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(which is tricky in</a:t>
            </a:r>
            <a:r>
              <a:rPr lang="en-US" baseline="0" dirty="0" smtClean="0"/>
              <a:t> general, b/c depending on your replication strategy, the replicas may all see the messages in different orders.)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395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0" lvl="1" indent="-514350"/>
            <a:r>
              <a:rPr lang="en-US" dirty="0" smtClean="0"/>
              <a:t>Use a replicated KVS as a storage system</a:t>
            </a:r>
          </a:p>
          <a:p>
            <a:pPr marL="914400" lvl="1" indent="-514350"/>
            <a:r>
              <a:rPr lang="en-US" dirty="0" smtClean="0"/>
              <a:t>Client session id is the key</a:t>
            </a:r>
          </a:p>
          <a:p>
            <a:pPr marL="914400" lvl="1" indent="-514350"/>
            <a:r>
              <a:rPr lang="en-US" dirty="0" smtClean="0"/>
              <a:t>Value is an array representing cart contents</a:t>
            </a:r>
          </a:p>
          <a:p>
            <a:pPr marL="914400" lvl="1" indent="-514350"/>
            <a:r>
              <a:rPr lang="en-US" dirty="0" smtClean="0"/>
              <a:t>Checkout causes value array to be sent to client</a:t>
            </a:r>
          </a:p>
          <a:p>
            <a:pPr marL="914400" lvl="1" indent="-514350"/>
            <a:endParaRPr lang="en-US" dirty="0" smtClean="0"/>
          </a:p>
          <a:p>
            <a:pPr lvl="1"/>
            <a:r>
              <a:rPr lang="en-US" dirty="0" smtClean="0"/>
              <a:t>Accumulate (and asynchronously replicate) a set of cart actions</a:t>
            </a:r>
          </a:p>
          <a:p>
            <a:pPr lvl="1"/>
            <a:r>
              <a:rPr lang="en-US" dirty="0" smtClean="0"/>
              <a:t>At checkout, count additions and deletions, take difference</a:t>
            </a:r>
          </a:p>
          <a:p>
            <a:pPr lvl="1"/>
            <a:r>
              <a:rPr lang="en-US" dirty="0" smtClean="0"/>
              <a:t>Aggregate the summary into an array “just in time”</a:t>
            </a:r>
          </a:p>
          <a:p>
            <a:pPr marL="914400" lvl="1" indent="-514350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4881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759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75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74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55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retrofits accommodate</a:t>
            </a:r>
            <a:r>
              <a:rPr lang="en-US" baseline="0" dirty="0" smtClean="0"/>
              <a:t> but do not embrace the reality that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8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retrofits accommodate</a:t>
            </a:r>
            <a:r>
              <a:rPr lang="en-US" baseline="0" dirty="0" smtClean="0"/>
              <a:t> but do not embrace the reality that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8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retrofits accommodate</a:t>
            </a:r>
            <a:r>
              <a:rPr lang="en-US" baseline="0" dirty="0" smtClean="0"/>
              <a:t> but do not embrace the reality that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B9D95B-D351-D448-828A-55A5AC1357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8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AB02-06FD-B14B-9863-982FD4B8EC07}" type="datetimeFigureOut">
              <a:rPr lang="en-US" smtClean="0"/>
              <a:t>3/26/12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5B5C-B9CC-5B40-8624-C434C05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9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AB02-06FD-B14B-9863-982FD4B8EC07}" type="datetimeFigureOut">
              <a:rPr lang="en-US" smtClean="0"/>
              <a:t>3/26/12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5B5C-B9CC-5B40-8624-C434C05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2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AB02-06FD-B14B-9863-982FD4B8EC07}" type="datetimeFigureOut">
              <a:rPr lang="en-US" smtClean="0"/>
              <a:t>3/26/12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5B5C-B9CC-5B40-8624-C434C05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6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AB02-06FD-B14B-9863-982FD4B8EC07}" type="datetimeFigureOut">
              <a:rPr lang="en-US" smtClean="0"/>
              <a:t>3/26/12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5B5C-B9CC-5B40-8624-C434C05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AB02-06FD-B14B-9863-982FD4B8EC07}" type="datetimeFigureOut">
              <a:rPr lang="en-US" smtClean="0"/>
              <a:t>3/26/12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5B5C-B9CC-5B40-8624-C434C05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25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AB02-06FD-B14B-9863-982FD4B8EC07}" type="datetimeFigureOut">
              <a:rPr lang="en-US" smtClean="0"/>
              <a:t>3/26/12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5B5C-B9CC-5B40-8624-C434C05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3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AB02-06FD-B14B-9863-982FD4B8EC07}" type="datetimeFigureOut">
              <a:rPr lang="en-US" smtClean="0"/>
              <a:t>3/26/12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5B5C-B9CC-5B40-8624-C434C05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70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AB02-06FD-B14B-9863-982FD4B8EC07}" type="datetimeFigureOut">
              <a:rPr lang="en-US" smtClean="0"/>
              <a:t>3/26/12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5B5C-B9CC-5B40-8624-C434C05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90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AB02-06FD-B14B-9863-982FD4B8EC07}" type="datetimeFigureOut">
              <a:rPr lang="en-US" smtClean="0"/>
              <a:t>3/26/12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5B5C-B9CC-5B40-8624-C434C05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3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AB02-06FD-B14B-9863-982FD4B8EC07}" type="datetimeFigureOut">
              <a:rPr lang="en-US" smtClean="0"/>
              <a:t>3/26/12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5B5C-B9CC-5B40-8624-C434C05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44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AB02-06FD-B14B-9863-982FD4B8EC07}" type="datetimeFigureOut">
              <a:rPr lang="en-US" smtClean="0"/>
              <a:t>3/26/12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5B5C-B9CC-5B40-8624-C434C05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45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0AB02-06FD-B14B-9863-982FD4B8EC07}" type="datetimeFigureOut">
              <a:rPr lang="en-US" smtClean="0"/>
              <a:t>3/26/12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95B5C-B9CC-5B40-8624-C434C05B0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2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5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6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e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loom.cs.berkeley.edu" TargetMode="External"/><Relationship Id="rId3" Type="http://schemas.openxmlformats.org/officeDocument/2006/relationships/hyperlink" Target="http://bloom-lang.org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gif"/><Relationship Id="rId5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8888" y="24091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Disorderly </a:t>
            </a:r>
            <a:r>
              <a:rPr lang="en-US" dirty="0" smtClean="0"/>
              <a:t>programming </a:t>
            </a:r>
            <a:br>
              <a:rPr lang="en-US" dirty="0" smtClean="0"/>
            </a:br>
            <a:r>
              <a:rPr lang="en-US" dirty="0" smtClean="0"/>
              <a:t>for a distributed world</a:t>
            </a:r>
            <a:endParaRPr lang="en-US" dirty="0"/>
          </a:p>
        </p:txBody>
      </p:sp>
      <p:pic>
        <p:nvPicPr>
          <p:cNvPr id="3" name="Picture 2" descr="bloomlogoleft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874" y="1258240"/>
            <a:ext cx="5111213" cy="10320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62800" y="5969000"/>
            <a:ext cx="1347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Peter Alvaro</a:t>
            </a:r>
          </a:p>
          <a:p>
            <a:r>
              <a:rPr lang="en-US" dirty="0" smtClean="0"/>
              <a:t>UC Berkeley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23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 of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15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distributed systems, order is</a:t>
            </a:r>
          </a:p>
          <a:p>
            <a:r>
              <a:rPr lang="en-US" dirty="0"/>
              <a:t>e</a:t>
            </a:r>
            <a:r>
              <a:rPr lang="en-US" dirty="0" smtClean="0"/>
              <a:t>xpensive to enforce</a:t>
            </a:r>
          </a:p>
          <a:p>
            <a:r>
              <a:rPr lang="en-US" dirty="0"/>
              <a:t>o</a:t>
            </a:r>
            <a:r>
              <a:rPr lang="en-US" dirty="0" smtClean="0"/>
              <a:t>ften unnecessary</a:t>
            </a:r>
          </a:p>
        </p:txBody>
      </p:sp>
    </p:spTree>
    <p:extLst>
      <p:ext uri="{BB962C8B-B14F-4D97-AF65-F5344CB8AC3E}">
        <p14:creationId xmlns:p14="http://schemas.microsoft.com/office/powerpoint/2010/main" val="68532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 of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15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distributed systems, order is</a:t>
            </a:r>
          </a:p>
          <a:p>
            <a:r>
              <a:rPr lang="en-US" dirty="0"/>
              <a:t>e</a:t>
            </a:r>
            <a:r>
              <a:rPr lang="en-US" dirty="0" smtClean="0"/>
              <a:t>xpensive to enforce</a:t>
            </a:r>
          </a:p>
          <a:p>
            <a:r>
              <a:rPr lang="en-US" dirty="0"/>
              <a:t>o</a:t>
            </a:r>
            <a:r>
              <a:rPr lang="en-US" dirty="0" smtClean="0"/>
              <a:t>ften unnecessary</a:t>
            </a:r>
          </a:p>
          <a:p>
            <a:r>
              <a:rPr lang="en-US" dirty="0"/>
              <a:t>e</a:t>
            </a:r>
            <a:r>
              <a:rPr lang="en-US" dirty="0" smtClean="0"/>
              <a:t>asy to get wrong</a:t>
            </a:r>
          </a:p>
        </p:txBody>
      </p:sp>
    </p:spTree>
    <p:extLst>
      <p:ext uri="{BB962C8B-B14F-4D97-AF65-F5344CB8AC3E}">
        <p14:creationId xmlns:p14="http://schemas.microsoft.com/office/powerpoint/2010/main" val="387622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918" y="274638"/>
            <a:ext cx="8229600" cy="1143000"/>
          </a:xfrm>
        </p:spPr>
        <p:txBody>
          <a:bodyPr/>
          <a:lstStyle/>
          <a:p>
            <a:r>
              <a:rPr lang="en-US" dirty="0" smtClean="0"/>
              <a:t>The art of the state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4918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state of the 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87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 of the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Disorderly programming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97744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 of the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Disorderly </a:t>
            </a:r>
            <a:r>
              <a:rPr lang="en-US" b="1" dirty="0" smtClean="0"/>
              <a:t>programming: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   </a:t>
            </a:r>
          </a:p>
          <a:p>
            <a:pPr marL="0" indent="0" algn="ctr">
              <a:buNone/>
            </a:pPr>
            <a:r>
              <a:rPr lang="en-US" dirty="0" smtClean="0"/>
              <a:t>Computation </a:t>
            </a:r>
            <a:r>
              <a:rPr lang="en-US" dirty="0"/>
              <a:t>a</a:t>
            </a:r>
            <a:r>
              <a:rPr lang="en-US" dirty="0" smtClean="0"/>
              <a:t>s transformation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2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 of the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Disorderly </a:t>
            </a:r>
            <a:r>
              <a:rPr lang="en-US" b="1" dirty="0" smtClean="0"/>
              <a:t>programming:</a:t>
            </a:r>
            <a:endParaRPr lang="en-US" b="1" dirty="0" smtClean="0"/>
          </a:p>
          <a:p>
            <a:r>
              <a:rPr lang="en-US" dirty="0"/>
              <a:t>Program state is unordered collections</a:t>
            </a:r>
          </a:p>
          <a:p>
            <a:r>
              <a:rPr lang="en-US" dirty="0" smtClean="0"/>
              <a:t>Program </a:t>
            </a:r>
            <a:r>
              <a:rPr lang="en-US" dirty="0"/>
              <a:t>logic is an unordered </a:t>
            </a:r>
            <a:r>
              <a:rPr lang="en-US" dirty="0" smtClean="0"/>
              <a:t>``bag’’ of rules</a:t>
            </a:r>
            <a:endParaRPr lang="en-US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4082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 of the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Disorderly </a:t>
            </a:r>
            <a:r>
              <a:rPr lang="en-US" b="1" dirty="0" smtClean="0"/>
              <a:t>programming:</a:t>
            </a:r>
            <a:endParaRPr lang="en-US" b="1" dirty="0" smtClean="0"/>
          </a:p>
          <a:p>
            <a:r>
              <a:rPr lang="en-US" dirty="0"/>
              <a:t>Independence and concurrency are assumed</a:t>
            </a:r>
          </a:p>
          <a:p>
            <a:r>
              <a:rPr lang="en-US" dirty="0"/>
              <a:t>Ordering </a:t>
            </a:r>
            <a:r>
              <a:rPr lang="en-US" dirty="0" smtClean="0"/>
              <a:t>is </a:t>
            </a:r>
            <a:r>
              <a:rPr lang="en-US" i="1" dirty="0" smtClean="0"/>
              <a:t>explicit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44711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art of the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Disorderly programming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 descr="bloomlogoleft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165" y="3283723"/>
            <a:ext cx="4271838" cy="8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71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BUD: Bloom Under </a:t>
            </a:r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Ruby internal DSL</a:t>
            </a:r>
          </a:p>
          <a:p>
            <a:r>
              <a:rPr lang="en-US" dirty="0" smtClean="0"/>
              <a:t>Set comprehension style of programming</a:t>
            </a:r>
          </a:p>
          <a:p>
            <a:r>
              <a:rPr lang="en-US" dirty="0" smtClean="0"/>
              <a:t>Declarative semantics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45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model</a:t>
            </a:r>
            <a:endParaRPr lang="en-US" dirty="0"/>
          </a:p>
        </p:txBody>
      </p:sp>
      <p:pic>
        <p:nvPicPr>
          <p:cNvPr id="4" name="Picture 3" descr="op_model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34941" y="-297387"/>
            <a:ext cx="5832869" cy="754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39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577"/>
            <a:ext cx="8229600" cy="1143000"/>
          </a:xfrm>
        </p:spPr>
        <p:txBody>
          <a:bodyPr/>
          <a:lstStyle/>
          <a:p>
            <a:r>
              <a:rPr lang="en-US" dirty="0" smtClean="0"/>
              <a:t>Joint work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914400" y="1576532"/>
            <a:ext cx="8229600" cy="501592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Peter Alvaro</a:t>
            </a:r>
          </a:p>
          <a:p>
            <a:r>
              <a:rPr lang="en-US" dirty="0" smtClean="0"/>
              <a:t>Neil Conway</a:t>
            </a:r>
          </a:p>
          <a:p>
            <a:r>
              <a:rPr lang="en-US" dirty="0" smtClean="0"/>
              <a:t>Joseph M. </a:t>
            </a:r>
            <a:r>
              <a:rPr lang="en-US" dirty="0" err="1" smtClean="0"/>
              <a:t>Hellerstein</a:t>
            </a:r>
            <a:endParaRPr lang="en-US" dirty="0" smtClean="0"/>
          </a:p>
          <a:p>
            <a:r>
              <a:rPr lang="en-US" dirty="0" smtClean="0"/>
              <a:t>William R. </a:t>
            </a:r>
            <a:r>
              <a:rPr lang="en-US" dirty="0" err="1" smtClean="0"/>
              <a:t>Marczak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National </a:t>
            </a:r>
            <a:r>
              <a:rPr lang="en-US" dirty="0"/>
              <a:t>Science Foundation</a:t>
            </a:r>
          </a:p>
          <a:p>
            <a:r>
              <a:rPr lang="en-US" dirty="0"/>
              <a:t>Air Force Office of Scientific Research</a:t>
            </a:r>
          </a:p>
          <a:p>
            <a:r>
              <a:rPr lang="en-US" dirty="0"/>
              <a:t>Gifts from IBM, Microsoft and Yahoo! Research</a:t>
            </a:r>
          </a:p>
          <a:p>
            <a:endParaRPr lang="en-US" dirty="0"/>
          </a:p>
        </p:txBody>
      </p:sp>
      <p:pic>
        <p:nvPicPr>
          <p:cNvPr id="10" name="Picture 9" descr="Screen shot 2011-03-26 at 12.01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372" y="1406166"/>
            <a:ext cx="897538" cy="974911"/>
          </a:xfrm>
          <a:prstGeom prst="rect">
            <a:avLst/>
          </a:prstGeom>
        </p:spPr>
      </p:pic>
      <p:pic>
        <p:nvPicPr>
          <p:cNvPr id="11" name="Picture 10" descr="Screen shot 2011-03-26 at 12.02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61" y="1321916"/>
            <a:ext cx="1166091" cy="1143076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350953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Thanks to</a:t>
            </a:r>
            <a:endParaRPr lang="en-US" dirty="0"/>
          </a:p>
        </p:txBody>
      </p:sp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02" y="2381077"/>
            <a:ext cx="2781300" cy="133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682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Rules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008000"/>
                </a:solidFill>
                <a:latin typeface="Courier-Bold"/>
              </a:rPr>
              <a:t>                                    do</a:t>
            </a:r>
            <a:r>
              <a:rPr lang="en-US" sz="1800" dirty="0" smtClean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 smtClean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</a:rPr>
              <a:t>mes</a:t>
            </a:r>
            <a:r>
              <a:rPr lang="en-US" sz="1800" dirty="0" smtClean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</a:rPr>
              <a:t>mem</a:t>
            </a:r>
            <a:r>
              <a:rPr lang="en-US" sz="1800" dirty="0" smtClean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1800" dirty="0" smtClean="0">
                <a:solidFill>
                  <a:prstClr val="black"/>
                </a:solidFill>
                <a:latin typeface="Courier"/>
              </a:rPr>
              <a:t>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666666"/>
                </a:solidFill>
                <a:latin typeface="Courier"/>
              </a:rPr>
              <a:t>  [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</a:rPr>
              <a:t>mem</a:t>
            </a:r>
            <a:r>
              <a:rPr lang="en-US" sz="1800" dirty="0" err="1" smtClean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</a:rPr>
              <a:t>address</a:t>
            </a:r>
            <a:r>
              <a:rPr lang="en-US" sz="1800" dirty="0" smtClean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</a:rPr>
              <a:t>mes</a:t>
            </a:r>
            <a:r>
              <a:rPr lang="en-US" sz="1800" dirty="0" err="1" smtClean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</a:rPr>
              <a:t>id</a:t>
            </a:r>
            <a:r>
              <a:rPr lang="en-US" sz="1800" dirty="0" smtClean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</a:rPr>
              <a:t>mes</a:t>
            </a:r>
            <a:r>
              <a:rPr lang="en-US" sz="1800" dirty="0" err="1" smtClean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</a:rPr>
              <a:t>payload</a:t>
            </a:r>
            <a:r>
              <a:rPr lang="en-US" sz="1800" dirty="0" smtClean="0">
                <a:solidFill>
                  <a:srgbClr val="666666"/>
                </a:solidFill>
                <a:latin typeface="Courier"/>
              </a:rPr>
              <a:t>]</a:t>
            </a:r>
            <a:endParaRPr lang="en-US" sz="1800" dirty="0" smtClean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8000"/>
                </a:solidFill>
                <a:latin typeface="Courier-Bold"/>
              </a:rPr>
              <a:t>end</a:t>
            </a:r>
            <a:endParaRPr lang="en-US" sz="1800" dirty="0" smtClean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1597737"/>
            <a:ext cx="1431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urier"/>
              </a:rPr>
              <a:t>multicast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83349" y="1601505"/>
            <a:ext cx="46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Courier"/>
              </a:rPr>
              <a:t>&lt;~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45059" y="1597737"/>
            <a:ext cx="2816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urier"/>
              </a:rPr>
              <a:t>(message * members)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53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Bloom </a:t>
            </a:r>
            <a:r>
              <a:rPr lang="en-US" dirty="0" smtClean="0"/>
              <a:t>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69585" cy="1046613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>
                <a:solidFill>
                  <a:srgbClr val="008000"/>
                </a:solidFill>
                <a:latin typeface="Courier-Bold"/>
              </a:rPr>
              <a:t>                                    do</a:t>
            </a:r>
            <a:r>
              <a:rPr lang="en-US" sz="1800" dirty="0" smtClean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 smtClean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</a:rPr>
              <a:t>mes</a:t>
            </a:r>
            <a:r>
              <a:rPr lang="en-US" sz="1800" dirty="0" smtClean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</a:rPr>
              <a:t>mem</a:t>
            </a:r>
            <a:r>
              <a:rPr lang="en-US" sz="1800" dirty="0" smtClean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1800" dirty="0" smtClean="0">
                <a:solidFill>
                  <a:prstClr val="black"/>
                </a:solidFill>
                <a:latin typeface="Courier"/>
              </a:rPr>
              <a:t> 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rgbClr val="666666"/>
                </a:solidFill>
                <a:latin typeface="Courier"/>
              </a:rPr>
              <a:t>  [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</a:rPr>
              <a:t>mem</a:t>
            </a:r>
            <a:r>
              <a:rPr lang="en-US" sz="1800" dirty="0" err="1" smtClean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</a:rPr>
              <a:t>address</a:t>
            </a:r>
            <a:r>
              <a:rPr lang="en-US" sz="1800" dirty="0" smtClean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</a:rPr>
              <a:t>mes</a:t>
            </a:r>
            <a:r>
              <a:rPr lang="en-US" sz="1800" dirty="0" err="1" smtClean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</a:rPr>
              <a:t>id</a:t>
            </a:r>
            <a:r>
              <a:rPr lang="en-US" sz="1800" dirty="0" smtClean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</a:rPr>
              <a:t>mes</a:t>
            </a:r>
            <a:r>
              <a:rPr lang="en-US" sz="1800" dirty="0" err="1" smtClean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800" dirty="0" err="1" smtClean="0">
                <a:solidFill>
                  <a:prstClr val="black"/>
                </a:solidFill>
                <a:latin typeface="Courier"/>
              </a:rPr>
              <a:t>payload</a:t>
            </a:r>
            <a:r>
              <a:rPr lang="en-US" sz="1800" dirty="0" smtClean="0">
                <a:solidFill>
                  <a:srgbClr val="666666"/>
                </a:solidFill>
                <a:latin typeface="Courier"/>
              </a:rPr>
              <a:t>]</a:t>
            </a:r>
            <a:endParaRPr lang="en-US" sz="1800" dirty="0" smtClean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8000"/>
                </a:solidFill>
                <a:latin typeface="Courier-Bold"/>
              </a:rPr>
              <a:t>end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h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83" y="2857608"/>
            <a:ext cx="2286000" cy="3784600"/>
          </a:xfrm>
          <a:prstGeom prst="rect">
            <a:avLst/>
          </a:prstGeom>
        </p:spPr>
      </p:pic>
      <p:pic>
        <p:nvPicPr>
          <p:cNvPr id="5" name="Picture 4" descr="fro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300" y="2826356"/>
            <a:ext cx="2209800" cy="2349500"/>
          </a:xfrm>
          <a:prstGeom prst="rect">
            <a:avLst/>
          </a:prstGeom>
        </p:spPr>
      </p:pic>
      <p:pic>
        <p:nvPicPr>
          <p:cNvPr id="7" name="Picture 6" descr="expr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0" y="2833106"/>
            <a:ext cx="1993900" cy="2019300"/>
          </a:xfrm>
          <a:prstGeom prst="rect">
            <a:avLst/>
          </a:prstGeom>
        </p:spPr>
      </p:pic>
      <p:pic>
        <p:nvPicPr>
          <p:cNvPr id="8" name="Picture 7" descr="accum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68" y="2826356"/>
            <a:ext cx="1993900" cy="30099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1597737"/>
            <a:ext cx="1431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ourier"/>
              </a:rPr>
              <a:t>multicast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883349" y="1597737"/>
            <a:ext cx="461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66666"/>
                </a:solidFill>
                <a:latin typeface="Courier"/>
              </a:rPr>
              <a:t>&lt;~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345059" y="1597737"/>
            <a:ext cx="2816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ourier"/>
              </a:rPr>
              <a:t>(message * members)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088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 language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218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Module system</a:t>
            </a:r>
          </a:p>
          <a:p>
            <a:pPr lvl="1"/>
            <a:r>
              <a:rPr lang="en-US" dirty="0" smtClean="0"/>
              <a:t>Encapsulation and composition via </a:t>
            </a:r>
            <a:r>
              <a:rPr lang="en-US" dirty="0" err="1" smtClean="0"/>
              <a:t>mixins</a:t>
            </a:r>
            <a:endParaRPr lang="en-US" dirty="0" smtClean="0"/>
          </a:p>
          <a:p>
            <a:pPr lvl="1"/>
            <a:r>
              <a:rPr lang="en-US" dirty="0" smtClean="0"/>
              <a:t>Abstract interfaces, </a:t>
            </a:r>
            <a:r>
              <a:rPr lang="en-US" dirty="0" smtClean="0"/>
              <a:t>concrete implementations</a:t>
            </a:r>
          </a:p>
          <a:p>
            <a:r>
              <a:rPr lang="en-US" dirty="0" err="1" smtClean="0"/>
              <a:t>Metaprogramming</a:t>
            </a:r>
            <a:r>
              <a:rPr lang="en-US" dirty="0" smtClean="0"/>
              <a:t> and reflection</a:t>
            </a:r>
          </a:p>
          <a:p>
            <a:pPr lvl="1"/>
            <a:r>
              <a:rPr lang="en-US" dirty="0" smtClean="0"/>
              <a:t>The program is data</a:t>
            </a:r>
            <a:endParaRPr lang="en-US" dirty="0" smtClean="0"/>
          </a:p>
          <a:p>
            <a:r>
              <a:rPr lang="en-US" dirty="0" smtClean="0"/>
              <a:t>Pay-as-you-code schemas</a:t>
            </a:r>
          </a:p>
          <a:p>
            <a:pPr lvl="1"/>
            <a:r>
              <a:rPr lang="en-US" dirty="0" smtClean="0"/>
              <a:t>Default is key =&gt; </a:t>
            </a:r>
            <a:r>
              <a:rPr lang="en-US" dirty="0" smtClean="0"/>
              <a:t>value</a:t>
            </a:r>
          </a:p>
          <a:p>
            <a:r>
              <a:rPr lang="en-US" dirty="0" smtClean="0"/>
              <a:t>CALM Analysis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07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Writing distributed programs in Bloom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103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60" y="1264643"/>
            <a:ext cx="3512360" cy="50085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Abstract Interfaces and Declarations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module</a:t>
            </a:r>
            <a:r>
              <a:rPr lang="en-US" sz="18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800" b="1" dirty="0" err="1">
                <a:solidFill>
                  <a:srgbClr val="3D00FF"/>
                </a:solidFill>
                <a:latin typeface="Courier"/>
                <a:ea typeface="Courier"/>
                <a:cs typeface="Courier"/>
              </a:rPr>
              <a:t>DeliveryProtocol</a:t>
            </a:r>
            <a:endParaRPr lang="en-US" sz="18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state </a:t>
            </a:r>
            <a:r>
              <a:rPr lang="en-US" sz="18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do</a:t>
            </a:r>
            <a:endParaRPr lang="en-US" sz="18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interface input, </a:t>
            </a:r>
            <a:r>
              <a:rPr lang="en-US" sz="18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8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pipe_in</a:t>
            </a:r>
            <a:r>
              <a:rPr lang="en-US" sz="18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endParaRPr lang="en-US" sz="1800" dirty="0" smtClean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</a:t>
            </a:r>
            <a:r>
              <a:rPr lang="en-US" sz="1800" dirty="0" smtClean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8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8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dst</a:t>
            </a:r>
            <a:r>
              <a:rPr lang="en-US" sz="18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8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8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src</a:t>
            </a:r>
            <a:r>
              <a:rPr lang="en-US" sz="18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8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8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ident</a:t>
            </a:r>
            <a:r>
              <a:rPr lang="en-US" sz="18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r>
              <a:rPr lang="en-US" sz="18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8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=&gt;</a:t>
            </a:r>
            <a:r>
              <a:rPr lang="en-US" sz="18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8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8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:payload</a:t>
            </a:r>
            <a:r>
              <a:rPr lang="en-US" sz="18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endParaRPr lang="en-US" sz="18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interface output, </a:t>
            </a:r>
            <a:r>
              <a:rPr lang="en-US" sz="18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8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pipe_sent</a:t>
            </a:r>
            <a:r>
              <a:rPr lang="en-US" sz="18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pipe_in.schema</a:t>
            </a:r>
            <a:endParaRPr lang="en-US" sz="18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interface output, </a:t>
            </a:r>
            <a:r>
              <a:rPr lang="en-US" sz="18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8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pipe_out</a:t>
            </a:r>
            <a:r>
              <a:rPr lang="en-US" sz="18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pipe_in.schema</a:t>
            </a:r>
            <a:endParaRPr lang="en-US" sz="1800" dirty="0" smtClean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800" b="1" dirty="0" smtClean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end</a:t>
            </a:r>
            <a:endParaRPr lang="en-US" sz="18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end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91673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Concrete Implementations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94236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b="1" dirty="0">
                <a:solidFill>
                  <a:srgbClr val="008000"/>
                </a:solidFill>
                <a:latin typeface="Courier-Bold"/>
              </a:rPr>
              <a:t>module</a:t>
            </a:r>
            <a:r>
              <a:rPr lang="en-US" sz="14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400" b="1" dirty="0" err="1">
                <a:solidFill>
                  <a:srgbClr val="0000FF"/>
                </a:solidFill>
                <a:latin typeface="Courier-Bold"/>
              </a:rPr>
              <a:t>BestEffortDelivery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400" dirty="0">
                <a:solidFill>
                  <a:srgbClr val="008000"/>
                </a:solidFill>
                <a:latin typeface="Courier"/>
              </a:rPr>
              <a:t>include</a:t>
            </a:r>
            <a:r>
              <a:rPr lang="en-US" sz="14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400" dirty="0" err="1">
                <a:solidFill>
                  <a:srgbClr val="880000"/>
                </a:solidFill>
                <a:latin typeface="Courier"/>
              </a:rPr>
              <a:t>DeliveryProtocol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ourier"/>
              </a:rPr>
              <a:t>  state </a:t>
            </a:r>
            <a:r>
              <a:rPr lang="en-US" sz="1400" b="1" dirty="0">
                <a:solidFill>
                  <a:srgbClr val="008000"/>
                </a:solidFill>
                <a:latin typeface="Courier-Bold"/>
              </a:rPr>
              <a:t>do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ourier"/>
              </a:rPr>
              <a:t>    channel </a:t>
            </a:r>
            <a:r>
              <a:rPr lang="en-US" sz="14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400" dirty="0" err="1">
                <a:solidFill>
                  <a:srgbClr val="19177C"/>
                </a:solidFill>
                <a:latin typeface="Courier"/>
              </a:rPr>
              <a:t>pipe_chan</a:t>
            </a:r>
            <a:r>
              <a:rPr lang="en-US" sz="14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400" dirty="0" err="1">
                <a:solidFill>
                  <a:srgbClr val="19177C"/>
                </a:solidFill>
                <a:latin typeface="Courier"/>
              </a:rPr>
              <a:t>pipe_in.schema</a:t>
            </a:r>
            <a:endParaRPr lang="en-US" sz="1400" dirty="0">
              <a:solidFill>
                <a:srgbClr val="19177C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4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400" b="1" dirty="0">
                <a:solidFill>
                  <a:srgbClr val="008000"/>
                </a:solidFill>
                <a:latin typeface="Courier-Bold"/>
              </a:rPr>
              <a:t>bloom :</a:t>
            </a:r>
            <a:r>
              <a:rPr lang="en-US" sz="1400" dirty="0" err="1">
                <a:solidFill>
                  <a:srgbClr val="0000FF"/>
                </a:solidFill>
                <a:latin typeface="Courier"/>
              </a:rPr>
              <a:t>snd</a:t>
            </a:r>
            <a:r>
              <a:rPr lang="en-US" sz="1400" dirty="0">
                <a:solidFill>
                  <a:srgbClr val="0000FF"/>
                </a:solidFill>
                <a:latin typeface="Courier"/>
              </a:rPr>
              <a:t> do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1400" dirty="0" err="1">
                <a:solidFill>
                  <a:prstClr val="black"/>
                </a:solidFill>
                <a:latin typeface="Courier"/>
              </a:rPr>
              <a:t>pipe_chan</a:t>
            </a:r>
            <a:r>
              <a:rPr lang="en-US" sz="14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400" dirty="0">
                <a:solidFill>
                  <a:srgbClr val="666666"/>
                </a:solidFill>
                <a:latin typeface="Courier"/>
              </a:rPr>
              <a:t>&lt;~</a:t>
            </a:r>
            <a:r>
              <a:rPr lang="en-US" sz="14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urier"/>
              </a:rPr>
              <a:t>pipe_in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400" b="1" dirty="0">
                <a:solidFill>
                  <a:srgbClr val="008000"/>
                </a:solidFill>
                <a:latin typeface="Courier-Bold"/>
              </a:rPr>
              <a:t>end</a:t>
            </a:r>
          </a:p>
          <a:p>
            <a:pPr marL="0" indent="0">
              <a:buNone/>
            </a:pP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400" b="1" dirty="0">
                <a:solidFill>
                  <a:srgbClr val="008000"/>
                </a:solidFill>
                <a:latin typeface="Courier-Bold"/>
              </a:rPr>
              <a:t>bloom :</a:t>
            </a:r>
            <a:r>
              <a:rPr lang="en-US" sz="1400" dirty="0">
                <a:solidFill>
                  <a:srgbClr val="0000FF"/>
                </a:solidFill>
                <a:latin typeface="Courier"/>
              </a:rPr>
              <a:t>done do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ourier"/>
              </a:rPr>
              <a:t>	</a:t>
            </a:r>
            <a:r>
              <a:rPr lang="en-US" sz="1400" dirty="0" err="1">
                <a:solidFill>
                  <a:prstClr val="black"/>
                </a:solidFill>
                <a:latin typeface="Courier"/>
              </a:rPr>
              <a:t>pipe_sent</a:t>
            </a:r>
            <a:r>
              <a:rPr lang="en-US" sz="14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4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en-US" sz="14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Courier"/>
              </a:rPr>
              <a:t>pipe_in</a:t>
            </a:r>
            <a:endParaRPr lang="en-US" sz="1400" dirty="0" smtClean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prstClr val="black"/>
                </a:solidFill>
                <a:latin typeface="Courier"/>
              </a:rPr>
              <a:t>	</a:t>
            </a:r>
            <a:r>
              <a:rPr lang="en-US" sz="1400" dirty="0" err="1" smtClean="0">
                <a:solidFill>
                  <a:prstClr val="black"/>
                </a:solidFill>
                <a:latin typeface="Courier"/>
              </a:rPr>
              <a:t>pipe_out</a:t>
            </a:r>
            <a:r>
              <a:rPr lang="en-US" sz="1400" dirty="0" smtClean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ourier"/>
              </a:rPr>
              <a:t>&lt;= </a:t>
            </a:r>
            <a:r>
              <a:rPr lang="en-US" sz="1400" dirty="0" err="1" smtClean="0">
                <a:solidFill>
                  <a:prstClr val="black"/>
                </a:solidFill>
                <a:latin typeface="Courier"/>
              </a:rPr>
              <a:t>pipe_chan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4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1400" dirty="0">
              <a:solidFill>
                <a:prstClr val="black"/>
              </a:solidFill>
              <a:latin typeface="Courier"/>
            </a:endParaRPr>
          </a:p>
        </p:txBody>
      </p:sp>
      <p:pic>
        <p:nvPicPr>
          <p:cNvPr id="4" name="Picture 3" descr="b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432" y="1303338"/>
            <a:ext cx="3396007" cy="525303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6929163" y="2743200"/>
            <a:ext cx="703824" cy="4165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632987" y="2385848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Asynchrony</a:t>
            </a:r>
          </a:p>
        </p:txBody>
      </p:sp>
    </p:spTree>
    <p:extLst>
      <p:ext uri="{BB962C8B-B14F-4D97-AF65-F5344CB8AC3E}">
        <p14:creationId xmlns:p14="http://schemas.microsoft.com/office/powerpoint/2010/main" val="1797623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VSProtocol_viz_collapsed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18" y="3071091"/>
            <a:ext cx="2473969" cy="33943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key/value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008000"/>
                </a:solidFill>
                <a:latin typeface="Courier-Bold"/>
              </a:rPr>
              <a:t>module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b="1" dirty="0" err="1" smtClean="0">
                <a:solidFill>
                  <a:srgbClr val="0000FF"/>
                </a:solidFill>
                <a:latin typeface="Courier-Bold"/>
              </a:rPr>
              <a:t>KVSProtocol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"/>
              </a:rPr>
              <a:t>  state </a:t>
            </a:r>
            <a:r>
              <a:rPr lang="en-US" sz="1800" b="1" dirty="0">
                <a:solidFill>
                  <a:srgbClr val="008000"/>
                </a:solidFill>
                <a:latin typeface="Courier-Bold"/>
              </a:rPr>
              <a:t>do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Courier"/>
              </a:rPr>
              <a:t>   interface 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input, 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800" dirty="0" err="1">
                <a:solidFill>
                  <a:srgbClr val="19177C"/>
                </a:solidFill>
                <a:latin typeface="Courier"/>
              </a:rPr>
              <a:t>kvput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800" dirty="0" smtClean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800" dirty="0" smtClean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key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800" dirty="0" err="1">
                <a:solidFill>
                  <a:srgbClr val="19177C"/>
                </a:solidFill>
                <a:latin typeface="Courier"/>
              </a:rPr>
              <a:t>reqid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:value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]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"/>
              </a:rPr>
              <a:t>    interface input, 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800" dirty="0" err="1">
                <a:solidFill>
                  <a:srgbClr val="19177C"/>
                </a:solidFill>
                <a:latin typeface="Courier"/>
              </a:rPr>
              <a:t>kvdel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800" dirty="0" err="1">
                <a:solidFill>
                  <a:srgbClr val="19177C"/>
                </a:solidFill>
                <a:latin typeface="Courier"/>
              </a:rPr>
              <a:t>reqid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]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"/>
              </a:rPr>
              <a:t>    interface input, 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800" dirty="0" err="1">
                <a:solidFill>
                  <a:srgbClr val="19177C"/>
                </a:solidFill>
                <a:latin typeface="Courier"/>
              </a:rPr>
              <a:t>kvget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800" dirty="0" err="1">
                <a:solidFill>
                  <a:srgbClr val="19177C"/>
                </a:solidFill>
                <a:latin typeface="Courier"/>
              </a:rPr>
              <a:t>reqid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]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"/>
              </a:rPr>
              <a:t>    interface output, 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800" dirty="0" err="1">
                <a:solidFill>
                  <a:srgbClr val="19177C"/>
                </a:solidFill>
                <a:latin typeface="Courier"/>
              </a:rPr>
              <a:t>kvget_response</a:t>
            </a:r>
            <a:r>
              <a:rPr lang="en-US" sz="1800" dirty="0" smtClean="0">
                <a:solidFill>
                  <a:prstClr val="black"/>
                </a:solidFill>
                <a:latin typeface="Courier"/>
              </a:rPr>
              <a:t>,</a:t>
            </a: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 smtClean="0">
                <a:solidFill>
                  <a:prstClr val="black"/>
                </a:solidFill>
                <a:latin typeface="Courier"/>
              </a:rPr>
              <a:t>     </a:t>
            </a:r>
            <a:r>
              <a:rPr lang="en-US" sz="1800" dirty="0" smtClean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800" dirty="0" err="1">
                <a:solidFill>
                  <a:srgbClr val="19177C"/>
                </a:solidFill>
                <a:latin typeface="Courier"/>
              </a:rPr>
              <a:t>reqid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8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800" dirty="0">
                <a:solidFill>
                  <a:srgbClr val="19177C"/>
                </a:solidFill>
                <a:latin typeface="Courier"/>
              </a:rPr>
              <a:t>:value</a:t>
            </a:r>
            <a:r>
              <a:rPr lang="en-US" sz="1800" dirty="0">
                <a:solidFill>
                  <a:srgbClr val="666666"/>
                </a:solidFill>
                <a:latin typeface="Courier"/>
              </a:rPr>
              <a:t>]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8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8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18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88964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key/value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69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module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b="1" dirty="0" err="1">
                <a:solidFill>
                  <a:srgbClr val="0000FF"/>
                </a:solidFill>
                <a:latin typeface="Courier-Bold"/>
              </a:rPr>
              <a:t>BasicKVS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200" dirty="0">
                <a:solidFill>
                  <a:srgbClr val="008000"/>
                </a:solidFill>
                <a:latin typeface="Courier"/>
              </a:rPr>
              <a:t>include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 err="1">
                <a:solidFill>
                  <a:srgbClr val="880000"/>
                </a:solidFill>
                <a:latin typeface="Courier"/>
              </a:rPr>
              <a:t>KVSProtocol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state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do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table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200" dirty="0" err="1">
                <a:solidFill>
                  <a:srgbClr val="19177C"/>
                </a:solidFill>
                <a:latin typeface="Courier"/>
              </a:rPr>
              <a:t>kvstate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:value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]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bloom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:mutate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do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&lt;+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ourier"/>
              </a:rPr>
              <a:t>kvput</a:t>
            </a:r>
            <a:r>
              <a:rPr lang="en-US" sz="1200" dirty="0" smtClean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{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s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s</a:t>
            </a:r>
            <a:r>
              <a:rPr lang="en-US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key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s</a:t>
            </a:r>
            <a:r>
              <a:rPr lang="en-US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value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]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}</a:t>
            </a: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&lt;-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(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*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kvput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)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lefts(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)</a:t>
            </a: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end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bloom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:get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do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temp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en-US" sz="1200" dirty="0" err="1">
                <a:solidFill>
                  <a:srgbClr val="19177C"/>
                </a:solidFill>
                <a:latin typeface="Courier"/>
              </a:rPr>
              <a:t>getj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(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kvget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*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)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.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pairs(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19177C"/>
                </a:solidFill>
                <a:latin typeface="Courier"/>
              </a:rPr>
              <a:t>:key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)</a:t>
            </a:r>
          </a:p>
          <a:p>
            <a:pPr marL="0" indent="0">
              <a:buNone/>
            </a:pPr>
            <a:r>
              <a:rPr lang="en-US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en-US" sz="1200" dirty="0" err="1">
                <a:solidFill>
                  <a:prstClr val="black"/>
                </a:solidFill>
                <a:latin typeface="Courier"/>
              </a:rPr>
              <a:t>kvget_response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&lt;=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ourier"/>
              </a:rPr>
              <a:t>getj</a:t>
            </a:r>
            <a:r>
              <a:rPr lang="en-US" sz="1200" dirty="0" smtClean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b="1" dirty="0">
                <a:solidFill>
                  <a:srgbClr val="008000"/>
                </a:solidFill>
                <a:latin typeface="Courier-Bold"/>
              </a:rPr>
              <a:t>do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|</a:t>
            </a:r>
            <a:r>
              <a:rPr lang="en-US" sz="1200" dirty="0">
                <a:solidFill>
                  <a:prstClr val="black"/>
                </a:solidFill>
                <a:latin typeface="Courier"/>
              </a:rPr>
              <a:t>g, t</a:t>
            </a:r>
            <a:r>
              <a:rPr lang="en-US" sz="1200" dirty="0">
                <a:solidFill>
                  <a:srgbClr val="666666"/>
                </a:solidFill>
                <a:latin typeface="Courier"/>
              </a:rPr>
              <a:t>|</a:t>
            </a:r>
            <a:endParaRPr lang="en-US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    </a:t>
            </a:r>
            <a:r>
              <a:rPr lang="fi-FI" sz="1200" dirty="0">
                <a:solidFill>
                  <a:srgbClr val="666666"/>
                </a:solidFill>
                <a:latin typeface="Courier"/>
              </a:rPr>
              <a:t>[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g</a:t>
            </a:r>
            <a:r>
              <a:rPr lang="fi-FI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reqid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t</a:t>
            </a:r>
            <a:r>
              <a:rPr lang="fi-FI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key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, 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t</a:t>
            </a:r>
            <a:r>
              <a:rPr lang="fi-FI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value</a:t>
            </a:r>
            <a:r>
              <a:rPr lang="fi-FI" sz="1200" dirty="0">
                <a:solidFill>
                  <a:srgbClr val="666666"/>
                </a:solidFill>
                <a:latin typeface="Courier"/>
              </a:rPr>
              <a:t>]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fi-FI" sz="1200" b="1" dirty="0" err="1">
                <a:solidFill>
                  <a:srgbClr val="008000"/>
                </a:solidFill>
                <a:latin typeface="Courier-Bold"/>
              </a:rPr>
              <a:t>end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fi-FI" sz="1200" b="1" dirty="0" err="1">
                <a:solidFill>
                  <a:srgbClr val="008000"/>
                </a:solidFill>
                <a:latin typeface="Courier-Bold"/>
              </a:rPr>
              <a:t>end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bloom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fi-FI" sz="1200" dirty="0" err="1">
                <a:solidFill>
                  <a:srgbClr val="19177C"/>
                </a:solidFill>
                <a:latin typeface="Courier"/>
              </a:rPr>
              <a:t>delete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b="1" dirty="0" err="1">
                <a:solidFill>
                  <a:srgbClr val="008000"/>
                </a:solidFill>
                <a:latin typeface="Courier-Bold"/>
              </a:rPr>
              <a:t>do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  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>
                <a:solidFill>
                  <a:srgbClr val="666666"/>
                </a:solidFill>
                <a:latin typeface="Courier"/>
              </a:rPr>
              <a:t>&lt;-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(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kvstate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>
                <a:solidFill>
                  <a:srgbClr val="666666"/>
                </a:solidFill>
                <a:latin typeface="Courier"/>
              </a:rPr>
              <a:t>*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kvdel)</a:t>
            </a:r>
            <a:r>
              <a:rPr lang="fi-FI" sz="1200" dirty="0" err="1">
                <a:solidFill>
                  <a:srgbClr val="666666"/>
                </a:solidFill>
                <a:latin typeface="Courier"/>
              </a:rPr>
              <a:t>.</a:t>
            </a:r>
            <a:r>
              <a:rPr lang="fi-FI" sz="1200" dirty="0" err="1">
                <a:solidFill>
                  <a:prstClr val="black"/>
                </a:solidFill>
                <a:latin typeface="Courier"/>
              </a:rPr>
              <a:t>lefts(</a:t>
            </a:r>
            <a:r>
              <a:rPr lang="fi-FI" sz="1200" dirty="0" err="1">
                <a:solidFill>
                  <a:srgbClr val="19177C"/>
                </a:solidFill>
                <a:latin typeface="Courier"/>
              </a:rPr>
              <a:t>:key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>
                <a:solidFill>
                  <a:srgbClr val="666666"/>
                </a:solidFill>
                <a:latin typeface="Courier"/>
              </a:rPr>
              <a:t>=&gt;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 </a:t>
            </a:r>
            <a:r>
              <a:rPr lang="fi-FI" sz="1200" dirty="0">
                <a:solidFill>
                  <a:srgbClr val="19177C"/>
                </a:solidFill>
                <a:latin typeface="Courier"/>
              </a:rPr>
              <a:t>:</a:t>
            </a:r>
            <a:r>
              <a:rPr lang="fi-FI" sz="1200" dirty="0" err="1">
                <a:solidFill>
                  <a:srgbClr val="19177C"/>
                </a:solidFill>
                <a:latin typeface="Courier"/>
              </a:rPr>
              <a:t>key</a:t>
            </a:r>
            <a:r>
              <a:rPr lang="fi-FI" sz="1200" dirty="0">
                <a:solidFill>
                  <a:prstClr val="black"/>
                </a:solidFill>
                <a:latin typeface="Courier"/>
              </a:rPr>
              <a:t>)</a:t>
            </a:r>
          </a:p>
          <a:p>
            <a:pPr marL="0" indent="0">
              <a:buNone/>
            </a:pPr>
            <a:r>
              <a:rPr lang="fi-FI" sz="1200" dirty="0">
                <a:solidFill>
                  <a:prstClr val="black"/>
                </a:solidFill>
                <a:latin typeface="Courier"/>
              </a:rPr>
              <a:t>  </a:t>
            </a:r>
            <a:r>
              <a:rPr lang="fi-FI" sz="1200" b="1" dirty="0" err="1">
                <a:solidFill>
                  <a:srgbClr val="008000"/>
                </a:solidFill>
                <a:latin typeface="Courier-Bold"/>
              </a:rPr>
              <a:t>end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  <a:p>
            <a:pPr marL="0" indent="0">
              <a:buNone/>
            </a:pPr>
            <a:r>
              <a:rPr lang="fi-FI" sz="1200" b="1" dirty="0" err="1">
                <a:solidFill>
                  <a:srgbClr val="008000"/>
                </a:solidFill>
                <a:latin typeface="Courier-Bold"/>
              </a:rPr>
              <a:t>end</a:t>
            </a:r>
            <a:endParaRPr lang="fi-FI" sz="1200" dirty="0">
              <a:solidFill>
                <a:prstClr val="black"/>
              </a:solidFill>
              <a:latin typeface="Courier"/>
            </a:endParaRPr>
          </a:p>
        </p:txBody>
      </p:sp>
      <p:pic>
        <p:nvPicPr>
          <p:cNvPr id="5" name="Picture 4" descr="kv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976" y="1055664"/>
            <a:ext cx="3117404" cy="58023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55473" y="2122878"/>
            <a:ext cx="1596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Nonmonotonic</a:t>
            </a:r>
            <a:endParaRPr lang="en-US" dirty="0" smtClean="0"/>
          </a:p>
          <a:p>
            <a:r>
              <a:rPr lang="en-US" dirty="0" smtClean="0"/>
              <a:t>operation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860116" y="2616214"/>
            <a:ext cx="1124884" cy="444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836068" y="2616214"/>
            <a:ext cx="4024048" cy="8414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912571" y="2616214"/>
            <a:ext cx="3947545" cy="32264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860116" y="2616214"/>
            <a:ext cx="1514756" cy="3809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2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CALM Analysis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3857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Asynchronous messaging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never really know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41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future is already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systems </a:t>
            </a:r>
            <a:r>
              <a:rPr lang="en-US" dirty="0"/>
              <a:t>are (or are becoming) </a:t>
            </a:r>
            <a:r>
              <a:rPr lang="en-US" dirty="0" smtClean="0"/>
              <a:t>distributed</a:t>
            </a:r>
          </a:p>
          <a:p>
            <a:r>
              <a:rPr lang="en-US" dirty="0"/>
              <a:t>Programming distributed systems is </a:t>
            </a:r>
            <a:r>
              <a:rPr lang="en-US" dirty="0" smtClean="0"/>
              <a:t>hard</a:t>
            </a:r>
          </a:p>
          <a:p>
            <a:r>
              <a:rPr lang="en-US" dirty="0"/>
              <a:t>Reasoning about them is harder</a:t>
            </a:r>
          </a:p>
        </p:txBody>
      </p:sp>
    </p:spTree>
    <p:extLst>
      <p:ext uri="{BB962C8B-B14F-4D97-AF65-F5344CB8AC3E}">
        <p14:creationId xmlns:p14="http://schemas.microsoft.com/office/powerpoint/2010/main" val="4290159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Asynchronous messaging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65692" y="2570316"/>
            <a:ext cx="2983610" cy="29222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36068" y="316699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618317" y="3166996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836067" y="3883810"/>
            <a:ext cx="34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5547059" y="2570316"/>
            <a:ext cx="2983610" cy="29222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033968" y="4218018"/>
            <a:ext cx="1367131" cy="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6518" y="3802519"/>
            <a:ext cx="78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send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02135" y="3422145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284384" y="3422145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6502134" y="4138959"/>
            <a:ext cx="34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0053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6" grpId="0"/>
      <p:bldP spid="17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Monotonic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smtClean="0"/>
              <a:t>more you know, the more you know.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80930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Monotonic Logic</a:t>
            </a:r>
          </a:p>
        </p:txBody>
      </p:sp>
      <p:sp>
        <p:nvSpPr>
          <p:cNvPr id="4" name="Oval 3"/>
          <p:cNvSpPr/>
          <p:nvPr/>
        </p:nvSpPr>
        <p:spPr>
          <a:xfrm>
            <a:off x="865692" y="2570316"/>
            <a:ext cx="2983610" cy="29222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36068" y="316699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618317" y="3166996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836067" y="3883810"/>
            <a:ext cx="34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836067" y="4484779"/>
            <a:ext cx="33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09864" y="3912146"/>
            <a:ext cx="374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p:sp>
        <p:nvSpPr>
          <p:cNvPr id="13" name="Oval 12"/>
          <p:cNvSpPr/>
          <p:nvPr/>
        </p:nvSpPr>
        <p:spPr>
          <a:xfrm>
            <a:off x="5547059" y="2570316"/>
            <a:ext cx="2983610" cy="29222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17435" y="316699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17434" y="3883810"/>
            <a:ext cx="34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17434" y="4484779"/>
            <a:ext cx="33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033968" y="4218018"/>
            <a:ext cx="136713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219518" y="3802519"/>
            <a:ext cx="10438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elect/</a:t>
            </a:r>
          </a:p>
          <a:p>
            <a:r>
              <a:rPr lang="en-US" sz="2400" dirty="0" smtClean="0"/>
              <a:t>filter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380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2" grpId="0"/>
      <p:bldP spid="14" grpId="0"/>
      <p:bldP spid="16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Monotonic Logic</a:t>
            </a:r>
          </a:p>
        </p:txBody>
      </p:sp>
      <p:sp>
        <p:nvSpPr>
          <p:cNvPr id="4" name="Oval 3"/>
          <p:cNvSpPr/>
          <p:nvPr/>
        </p:nvSpPr>
        <p:spPr>
          <a:xfrm>
            <a:off x="865692" y="2570316"/>
            <a:ext cx="2983610" cy="29222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36068" y="316699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618317" y="3166996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836067" y="3883810"/>
            <a:ext cx="34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3" name="Oval 12"/>
          <p:cNvSpPr/>
          <p:nvPr/>
        </p:nvSpPr>
        <p:spPr>
          <a:xfrm>
            <a:off x="5547059" y="2570316"/>
            <a:ext cx="2983610" cy="29222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033968" y="4218018"/>
            <a:ext cx="136713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26391" y="3728017"/>
            <a:ext cx="12747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project /</a:t>
            </a:r>
          </a:p>
          <a:p>
            <a:r>
              <a:rPr lang="en-US" sz="2400" dirty="0" smtClean="0"/>
              <a:t>map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333828" y="3166996"/>
            <a:ext cx="643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</a:t>
            </a:r>
            <a:r>
              <a:rPr lang="en-US" sz="2400" dirty="0" smtClean="0"/>
              <a:t>(A)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7116077" y="3166996"/>
            <a:ext cx="632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</a:t>
            </a:r>
            <a:r>
              <a:rPr lang="en-US" sz="2400" dirty="0" smtClean="0"/>
              <a:t>(B)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333827" y="3883810"/>
            <a:ext cx="629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f(C)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1741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5" grpId="0"/>
      <p:bldP spid="18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Monotonic Logic</a:t>
            </a:r>
          </a:p>
        </p:txBody>
      </p:sp>
      <p:sp>
        <p:nvSpPr>
          <p:cNvPr id="4" name="Oval 3"/>
          <p:cNvSpPr/>
          <p:nvPr/>
        </p:nvSpPr>
        <p:spPr>
          <a:xfrm>
            <a:off x="5547059" y="2570316"/>
            <a:ext cx="2983610" cy="29222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57378" y="1555805"/>
            <a:ext cx="1981424" cy="202902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57378" y="4110226"/>
            <a:ext cx="1981424" cy="202902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5247" y="2033761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96664" y="2047393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67018" y="2430357"/>
            <a:ext cx="34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444361" y="2461796"/>
            <a:ext cx="374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917516" y="2492044"/>
            <a:ext cx="33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126132" y="4575390"/>
            <a:ext cx="352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1754175" y="5121170"/>
            <a:ext cx="374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6480724" y="3139838"/>
            <a:ext cx="352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7184550" y="3925560"/>
            <a:ext cx="374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259020" y="3925560"/>
            <a:ext cx="191257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580331" y="3484779"/>
            <a:ext cx="1591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join / </a:t>
            </a:r>
          </a:p>
          <a:p>
            <a:r>
              <a:rPr lang="en-US" sz="2400" dirty="0" smtClean="0"/>
              <a:t>compose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1917516" y="4575390"/>
            <a:ext cx="326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F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494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9" grpId="0"/>
      <p:bldP spid="19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Monotonic </a:t>
            </a:r>
            <a:r>
              <a:rPr lang="en-US" dirty="0" smtClean="0"/>
              <a:t>Logic is order-insensitive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65692" y="2570316"/>
            <a:ext cx="2983610" cy="29222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36068" y="316699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618317" y="3166996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836067" y="3883810"/>
            <a:ext cx="34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836067" y="4484779"/>
            <a:ext cx="33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09864" y="3912146"/>
            <a:ext cx="374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p:sp>
        <p:nvSpPr>
          <p:cNvPr id="13" name="Oval 12"/>
          <p:cNvSpPr/>
          <p:nvPr/>
        </p:nvSpPr>
        <p:spPr>
          <a:xfrm>
            <a:off x="5547059" y="2570316"/>
            <a:ext cx="2983610" cy="29222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17435" y="316699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17434" y="3883810"/>
            <a:ext cx="34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17434" y="4484779"/>
            <a:ext cx="33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033968" y="4218018"/>
            <a:ext cx="136713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237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2" grpId="0"/>
      <p:bldP spid="14" grpId="0"/>
      <p:bldP spid="16" grpId="0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Monotonic </a:t>
            </a:r>
            <a:r>
              <a:rPr lang="en-US" dirty="0" smtClean="0"/>
              <a:t>Logic is </a:t>
            </a:r>
            <a:r>
              <a:rPr lang="en-US" i="1" dirty="0" err="1" smtClean="0"/>
              <a:t>pipelineable</a:t>
            </a:r>
            <a:endParaRPr lang="en-US" i="1" dirty="0"/>
          </a:p>
        </p:txBody>
      </p:sp>
      <p:sp>
        <p:nvSpPr>
          <p:cNvPr id="4" name="Oval 3"/>
          <p:cNvSpPr/>
          <p:nvPr/>
        </p:nvSpPr>
        <p:spPr>
          <a:xfrm>
            <a:off x="865692" y="2570316"/>
            <a:ext cx="2983610" cy="29222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36068" y="316699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618317" y="3166996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836067" y="3883810"/>
            <a:ext cx="34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836067" y="4484779"/>
            <a:ext cx="33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09864" y="3912146"/>
            <a:ext cx="374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</a:p>
        </p:txBody>
      </p:sp>
      <p:sp>
        <p:nvSpPr>
          <p:cNvPr id="13" name="Oval 12"/>
          <p:cNvSpPr/>
          <p:nvPr/>
        </p:nvSpPr>
        <p:spPr>
          <a:xfrm>
            <a:off x="5547059" y="2570316"/>
            <a:ext cx="2983610" cy="29222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17435" y="316699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17434" y="3883810"/>
            <a:ext cx="34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6517434" y="4484779"/>
            <a:ext cx="334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033968" y="4218018"/>
            <a:ext cx="136713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551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2" grpId="0"/>
      <p:bldP spid="14" grpId="0"/>
      <p:bldP spid="14" grpId="1"/>
      <p:bldP spid="14" grpId="2"/>
      <p:bldP spid="16" grpId="0"/>
      <p:bldP spid="16" grpId="1"/>
      <p:bldP spid="16" grpId="2"/>
      <p:bldP spid="17" grpId="0"/>
      <p:bldP spid="17" grpId="1"/>
      <p:bldP spid="17" grpId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Nonmonotonic</a:t>
            </a:r>
            <a:r>
              <a:rPr lang="en-US" dirty="0" smtClean="0"/>
              <a:t> Logic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When do you know for sure?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i="1" dirty="0" smtClean="0"/>
          </a:p>
          <a:p>
            <a:pPr marL="0" indent="0">
              <a:buNone/>
            </a:pP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383961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Nonmonotonic</a:t>
            </a:r>
            <a:r>
              <a:rPr lang="en-US" dirty="0" smtClean="0"/>
              <a:t> </a:t>
            </a:r>
            <a:r>
              <a:rPr lang="en-US" dirty="0"/>
              <a:t>Logic</a:t>
            </a:r>
          </a:p>
        </p:txBody>
      </p:sp>
      <p:sp>
        <p:nvSpPr>
          <p:cNvPr id="4" name="Oval 3"/>
          <p:cNvSpPr/>
          <p:nvPr/>
        </p:nvSpPr>
        <p:spPr>
          <a:xfrm>
            <a:off x="5547059" y="2570316"/>
            <a:ext cx="2983610" cy="29222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57378" y="1555805"/>
            <a:ext cx="1981424" cy="202902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57378" y="4110226"/>
            <a:ext cx="1981424" cy="202902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5247" y="2033761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96664" y="2047393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67018" y="2430357"/>
            <a:ext cx="34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444361" y="2461796"/>
            <a:ext cx="374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917516" y="2492044"/>
            <a:ext cx="33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126132" y="4575390"/>
            <a:ext cx="352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1754175" y="5121170"/>
            <a:ext cx="374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259020" y="3925560"/>
            <a:ext cx="191257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580331" y="3484779"/>
            <a:ext cx="1591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et minus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455626" y="3400161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49168" y="3300113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6260408" y="4010355"/>
            <a:ext cx="34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7022486" y="4379687"/>
            <a:ext cx="374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7518708" y="4110226"/>
            <a:ext cx="33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6942363" y="1610562"/>
            <a:ext cx="1822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Retraction!</a:t>
            </a:r>
            <a:endParaRPr lang="en-US" sz="2800" dirty="0"/>
          </a:p>
        </p:txBody>
      </p:sp>
      <p:cxnSp>
        <p:nvCxnSpPr>
          <p:cNvPr id="24" name="Straight Arrow Connector 23"/>
          <p:cNvCxnSpPr>
            <a:stCxn id="3" idx="2"/>
            <a:endCxn id="20" idx="0"/>
          </p:cNvCxnSpPr>
          <p:nvPr/>
        </p:nvCxnSpPr>
        <p:spPr>
          <a:xfrm flipH="1">
            <a:off x="7525208" y="2133782"/>
            <a:ext cx="328447" cy="11663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4152100" y="5614274"/>
            <a:ext cx="1822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Retraction!</a:t>
            </a:r>
            <a:endParaRPr lang="en-US" sz="2800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5171591" y="4727546"/>
            <a:ext cx="1770772" cy="1025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4857094" y="3836310"/>
            <a:ext cx="166367" cy="179538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45055" y="2241800"/>
            <a:ext cx="424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X</a:t>
            </a:r>
            <a:endParaRPr lang="en-US" sz="3600" dirty="0"/>
          </a:p>
        </p:txBody>
      </p:sp>
      <p:sp>
        <p:nvSpPr>
          <p:cNvPr id="40" name="TextBox 39"/>
          <p:cNvSpPr txBox="1"/>
          <p:nvPr/>
        </p:nvSpPr>
        <p:spPr>
          <a:xfrm>
            <a:off x="244871" y="4741615"/>
            <a:ext cx="424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Y</a:t>
            </a:r>
            <a:endParaRPr lang="en-US" sz="3600" dirty="0"/>
          </a:p>
        </p:txBody>
      </p:sp>
      <p:sp>
        <p:nvSpPr>
          <p:cNvPr id="41" name="TextBox 40"/>
          <p:cNvSpPr txBox="1"/>
          <p:nvPr/>
        </p:nvSpPr>
        <p:spPr>
          <a:xfrm>
            <a:off x="8644945" y="3602394"/>
            <a:ext cx="400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Z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38666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9" grpId="0"/>
      <p:bldP spid="20" grpId="0"/>
      <p:bldP spid="20" grpId="1"/>
      <p:bldP spid="21" grpId="0"/>
      <p:bldP spid="22" grpId="0"/>
      <p:bldP spid="22" grpId="1"/>
      <p:bldP spid="23" grpId="0"/>
      <p:bldP spid="3" grpId="0"/>
      <p:bldP spid="3" grpId="1"/>
      <p:bldP spid="29" grpId="0"/>
      <p:bldP spid="29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Nonmonotonic</a:t>
            </a:r>
            <a:r>
              <a:rPr lang="en-US" dirty="0" smtClean="0"/>
              <a:t> logic is order-sensitive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547059" y="2570316"/>
            <a:ext cx="2983610" cy="29222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57378" y="1555805"/>
            <a:ext cx="1981424" cy="202902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57378" y="4110226"/>
            <a:ext cx="1981424" cy="202902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5247" y="2033761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96664" y="2047393"/>
            <a:ext cx="35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67018" y="2430357"/>
            <a:ext cx="34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444361" y="2461796"/>
            <a:ext cx="374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1917516" y="2492044"/>
            <a:ext cx="33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E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126132" y="4575390"/>
            <a:ext cx="352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B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1754175" y="5121170"/>
            <a:ext cx="374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D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259020" y="3925560"/>
            <a:ext cx="191257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580331" y="3484779"/>
            <a:ext cx="1591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et minus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455626" y="3400161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60408" y="4010355"/>
            <a:ext cx="348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7518708" y="4110226"/>
            <a:ext cx="334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E</a:t>
            </a:r>
            <a:endParaRPr lang="en-US" sz="2400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259020" y="3925560"/>
            <a:ext cx="191257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857094" y="3836310"/>
            <a:ext cx="166367" cy="179538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56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9" grpId="0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Disorderly Programming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Bloom programming language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CALM Analysis and visualization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Challenge app: replicated shopping carts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19692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Nonmonotonic</a:t>
            </a:r>
            <a:r>
              <a:rPr lang="en-US" dirty="0" smtClean="0"/>
              <a:t> logic is </a:t>
            </a:r>
            <a:r>
              <a:rPr lang="en-US" i="1" dirty="0" smtClean="0"/>
              <a:t>blocking</a:t>
            </a:r>
            <a:endParaRPr lang="en-US" i="1" dirty="0"/>
          </a:p>
        </p:txBody>
      </p:sp>
      <p:sp>
        <p:nvSpPr>
          <p:cNvPr id="4" name="Oval 3"/>
          <p:cNvSpPr/>
          <p:nvPr/>
        </p:nvSpPr>
        <p:spPr>
          <a:xfrm>
            <a:off x="5547059" y="2570316"/>
            <a:ext cx="2983610" cy="29222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57378" y="1555805"/>
            <a:ext cx="1981424" cy="202902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57378" y="4110226"/>
            <a:ext cx="1981424" cy="202902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5247" y="2033761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259020" y="3925560"/>
            <a:ext cx="191257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580331" y="3484779"/>
            <a:ext cx="1591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et minus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455626" y="3400161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86347" y="3403833"/>
            <a:ext cx="567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649449" y="4943078"/>
            <a:ext cx="869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A?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259020" y="3925560"/>
            <a:ext cx="191257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857094" y="3836310"/>
            <a:ext cx="166367" cy="179538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416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3" grpId="0"/>
      <p:bldP spid="1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Nonmonotonic</a:t>
            </a:r>
            <a:r>
              <a:rPr lang="en-US" dirty="0" smtClean="0"/>
              <a:t> logic is </a:t>
            </a:r>
            <a:r>
              <a:rPr lang="en-US" i="1" dirty="0" smtClean="0"/>
              <a:t>blocking</a:t>
            </a:r>
            <a:endParaRPr lang="en-US" i="1" dirty="0"/>
          </a:p>
        </p:txBody>
      </p:sp>
      <p:sp>
        <p:nvSpPr>
          <p:cNvPr id="4" name="Oval 3"/>
          <p:cNvSpPr/>
          <p:nvPr/>
        </p:nvSpPr>
        <p:spPr>
          <a:xfrm>
            <a:off x="5547059" y="2570316"/>
            <a:ext cx="2983610" cy="292220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757378" y="1555805"/>
            <a:ext cx="1981424" cy="202902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57378" y="4110226"/>
            <a:ext cx="1981424" cy="202902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85247" y="2033761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259020" y="3925560"/>
            <a:ext cx="191257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580331" y="3484779"/>
            <a:ext cx="15912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et minus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853734" y="372753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3734" y="3794609"/>
            <a:ext cx="29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59020" y="3925560"/>
            <a:ext cx="191257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857094" y="3836310"/>
            <a:ext cx="166367" cy="179538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78200" y="4938522"/>
            <a:ext cx="105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``Sealed’’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0" idx="1"/>
          </p:cNvCxnSpPr>
          <p:nvPr/>
        </p:nvCxnSpPr>
        <p:spPr>
          <a:xfrm flipH="1">
            <a:off x="2738802" y="5123188"/>
            <a:ext cx="639398" cy="7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952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9" grpId="0"/>
      <p:bldP spid="9" grpId="1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CALM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Asynchrony =&gt; loss of order</a:t>
            </a:r>
          </a:p>
          <a:p>
            <a:r>
              <a:rPr lang="en-US" dirty="0" err="1" smtClean="0"/>
              <a:t>Nonmonotonicity</a:t>
            </a:r>
            <a:r>
              <a:rPr lang="en-US" dirty="0" smtClean="0"/>
              <a:t> =&gt; order-sensitivity</a:t>
            </a:r>
          </a:p>
          <a:p>
            <a:r>
              <a:rPr lang="en-US" dirty="0"/>
              <a:t>Asynchrony ; </a:t>
            </a:r>
            <a:r>
              <a:rPr lang="en-US" dirty="0" err="1"/>
              <a:t>Nonmonotonicity</a:t>
            </a:r>
            <a:r>
              <a:rPr lang="en-US" dirty="0"/>
              <a:t> =&gt; 					    Inconsistency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252805" y="5418277"/>
            <a:ext cx="1135149" cy="109134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20662" y="5418277"/>
            <a:ext cx="1135149" cy="1091342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705377" y="5418277"/>
            <a:ext cx="1136500" cy="1119352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stCxn id="4" idx="6"/>
            <a:endCxn id="5" idx="2"/>
          </p:cNvCxnSpPr>
          <p:nvPr/>
        </p:nvCxnSpPr>
        <p:spPr>
          <a:xfrm>
            <a:off x="1387954" y="5963948"/>
            <a:ext cx="832708" cy="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2" idx="6"/>
            <a:endCxn id="6" idx="2"/>
          </p:cNvCxnSpPr>
          <p:nvPr/>
        </p:nvCxnSpPr>
        <p:spPr>
          <a:xfrm>
            <a:off x="5611992" y="5963948"/>
            <a:ext cx="1093385" cy="14005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346076" y="5860633"/>
            <a:ext cx="193793" cy="206629"/>
          </a:xfrm>
          <a:prstGeom prst="ellipse">
            <a:avLst/>
          </a:prstGeom>
          <a:solidFill>
            <a:schemeClr val="bg1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476843" y="5418277"/>
            <a:ext cx="1135149" cy="1091342"/>
          </a:xfrm>
          <a:prstGeom prst="ellipse">
            <a:avLst/>
          </a:prstGeom>
          <a:noFill/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495725" y="5506690"/>
            <a:ext cx="853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[…]</a:t>
            </a:r>
            <a:endParaRPr lang="en-US" sz="4000" dirty="0">
              <a:solidFill>
                <a:srgbClr val="FF660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3355811" y="5963948"/>
            <a:ext cx="279650" cy="1400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229719" y="5963948"/>
            <a:ext cx="247124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47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22" grpId="0" animBg="1"/>
      <p:bldP spid="3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CALM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Asynchrony =&gt; loss of order</a:t>
            </a:r>
          </a:p>
          <a:p>
            <a:r>
              <a:rPr lang="en-US" dirty="0" err="1" smtClean="0"/>
              <a:t>Nonmonotonicity</a:t>
            </a:r>
            <a:r>
              <a:rPr lang="en-US" dirty="0" smtClean="0"/>
              <a:t> =&gt; order-sensitivity</a:t>
            </a:r>
          </a:p>
          <a:p>
            <a:r>
              <a:rPr lang="en-US" dirty="0" smtClean="0"/>
              <a:t>Asynchrony ; </a:t>
            </a:r>
            <a:r>
              <a:rPr lang="en-US" dirty="0" err="1" smtClean="0"/>
              <a:t>Nonmonotonicity</a:t>
            </a:r>
            <a:r>
              <a:rPr lang="en-US" dirty="0" smtClean="0"/>
              <a:t> =&gt; 					    Inconsistency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52805" y="5418277"/>
            <a:ext cx="1135149" cy="109134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20662" y="5418277"/>
            <a:ext cx="1135149" cy="1091342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705377" y="5418277"/>
            <a:ext cx="1136500" cy="1119352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stCxn id="4" idx="6"/>
            <a:endCxn id="5" idx="2"/>
          </p:cNvCxnSpPr>
          <p:nvPr/>
        </p:nvCxnSpPr>
        <p:spPr>
          <a:xfrm>
            <a:off x="1387954" y="5963948"/>
            <a:ext cx="832708" cy="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2" idx="6"/>
            <a:endCxn id="6" idx="2"/>
          </p:cNvCxnSpPr>
          <p:nvPr/>
        </p:nvCxnSpPr>
        <p:spPr>
          <a:xfrm>
            <a:off x="5611992" y="5963948"/>
            <a:ext cx="1093385" cy="1400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113973" y="5597843"/>
            <a:ext cx="269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46076" y="5860633"/>
            <a:ext cx="193793" cy="206629"/>
          </a:xfrm>
          <a:prstGeom prst="ellipse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4476843" y="5418277"/>
            <a:ext cx="1135149" cy="1091342"/>
          </a:xfrm>
          <a:prstGeom prst="ellipse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029880" y="4187038"/>
            <a:ext cx="2302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``Point of Order’’</a:t>
            </a:r>
            <a:endParaRPr lang="en-US" sz="2400" dirty="0"/>
          </a:p>
        </p:txBody>
      </p:sp>
      <p:cxnSp>
        <p:nvCxnSpPr>
          <p:cNvPr id="33" name="Straight Arrow Connector 32"/>
          <p:cNvCxnSpPr>
            <a:stCxn id="31" idx="2"/>
            <a:endCxn id="11" idx="0"/>
          </p:cNvCxnSpPr>
          <p:nvPr/>
        </p:nvCxnSpPr>
        <p:spPr>
          <a:xfrm>
            <a:off x="6181247" y="4648703"/>
            <a:ext cx="261726" cy="12119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495725" y="5506690"/>
            <a:ext cx="8534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[…]</a:t>
            </a:r>
            <a:endParaRPr lang="en-US" sz="4000" dirty="0">
              <a:solidFill>
                <a:srgbClr val="FF66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355811" y="5963948"/>
            <a:ext cx="279650" cy="1400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229719" y="5963948"/>
            <a:ext cx="247124" cy="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647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points of order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008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points of order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Ask for permission</a:t>
            </a:r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876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drock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48" y="2247983"/>
            <a:ext cx="5546109" cy="45118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points of order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Ask for </a:t>
            </a:r>
            <a:r>
              <a:rPr lang="en-US" dirty="0" smtClean="0"/>
              <a:t>permission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558490" y="5832472"/>
            <a:ext cx="4585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Coordination =&gt; strong consistency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795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points of order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Ask for permission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Ask for forgiveness</a:t>
            </a:r>
          </a:p>
          <a:p>
            <a:pPr marL="0" indent="0">
              <a:buNone/>
            </a:pPr>
            <a:endParaRPr lang="en-US" dirty="0" smtClean="0"/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209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icksand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217" y="2345075"/>
            <a:ext cx="6748725" cy="4512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points of order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Ask for permission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Ask for forgiveness</a:t>
            </a:r>
          </a:p>
          <a:p>
            <a:pPr marL="0" indent="0">
              <a:buNone/>
            </a:pPr>
            <a:endParaRPr lang="en-US" dirty="0" smtClean="0"/>
          </a:p>
          <a:p>
            <a:pPr marL="400050" lvl="1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6040" y="5941497"/>
            <a:ext cx="3290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Compensation, weak consistency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150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Resolving points of order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Ask for permission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Ask for </a:t>
            </a:r>
            <a:r>
              <a:rPr lang="en-US" dirty="0" smtClean="0"/>
              <a:t>forgiveness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Ask </a:t>
            </a:r>
            <a:r>
              <a:rPr lang="en-US" dirty="0" smtClean="0"/>
              <a:t>differently?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400050" lvl="1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96040" y="5941497"/>
            <a:ext cx="3625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Rewrite to reduce consistency cost…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486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distributed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64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Shopping Carts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96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Replicated Shopping </a:t>
            </a:r>
            <a:r>
              <a:rPr lang="en-US" dirty="0" smtClean="0"/>
              <a:t>C</a:t>
            </a:r>
            <a:r>
              <a:rPr lang="en-US" dirty="0" smtClean="0"/>
              <a:t>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Replicated for high </a:t>
            </a:r>
            <a:r>
              <a:rPr lang="en-US" dirty="0"/>
              <a:t>availability and low </a:t>
            </a:r>
            <a:r>
              <a:rPr lang="en-US" dirty="0" smtClean="0"/>
              <a:t>latency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Challenge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Ensure that replicas are ``eventually consistent’’</a:t>
            </a:r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69496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Replicated Shopping Carts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228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module</a:t>
            </a: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3D00FF"/>
                </a:solidFill>
                <a:latin typeface="Courier"/>
                <a:ea typeface="Courier"/>
                <a:cs typeface="Courier"/>
              </a:rPr>
              <a:t>CartClientProtocol</a:t>
            </a:r>
            <a:endParaRPr lang="en-US" sz="16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state </a:t>
            </a:r>
            <a:r>
              <a:rPr lang="en-US" sz="1600" b="1" dirty="0" smtClean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do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interface input, </a:t>
            </a:r>
            <a:r>
              <a:rPr lang="en-US" sz="16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6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client_action</a:t>
            </a: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</a:t>
            </a:r>
            <a:r>
              <a:rPr lang="en-US" sz="16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6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:server</a:t>
            </a: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6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:session</a:t>
            </a: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6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6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reqid</a:t>
            </a:r>
            <a:r>
              <a:rPr lang="en-US" sz="16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6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=&gt;</a:t>
            </a: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6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6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:item</a:t>
            </a: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6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:action</a:t>
            </a:r>
            <a:r>
              <a:rPr lang="en-US" sz="16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endParaRPr lang="en-US" sz="16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interface input, </a:t>
            </a:r>
            <a:r>
              <a:rPr lang="en-US" sz="16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600" dirty="0" err="1" smtClean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client_checkout</a:t>
            </a:r>
            <a:r>
              <a:rPr lang="en-US" sz="1600" dirty="0" smtClean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	</a:t>
            </a:r>
            <a:r>
              <a:rPr lang="en-US" sz="1600" dirty="0" smtClean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	</a:t>
            </a:r>
            <a:r>
              <a:rPr lang="en-US" sz="1600" dirty="0" smtClean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6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:server</a:t>
            </a: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6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:session</a:t>
            </a: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6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6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reqid</a:t>
            </a:r>
            <a:r>
              <a:rPr lang="en-US" sz="1600" dirty="0" smtClean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endParaRPr lang="en-US" sz="16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interface </a:t>
            </a: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output, </a:t>
            </a:r>
            <a:r>
              <a:rPr lang="en-US" sz="16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6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client_response</a:t>
            </a: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endParaRPr lang="en-US" sz="1600" dirty="0" smtClean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</a:t>
            </a:r>
            <a:r>
              <a:rPr lang="en-US" sz="1600" dirty="0" smtClean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6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:client</a:t>
            </a: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6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:server</a:t>
            </a: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6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:session</a:t>
            </a:r>
            <a:r>
              <a:rPr lang="en-US" sz="16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6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=&gt;</a:t>
            </a: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6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6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:items</a:t>
            </a:r>
            <a:r>
              <a:rPr lang="en-US" sz="16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endParaRPr lang="en-US" sz="16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</a:t>
            </a:r>
            <a:r>
              <a:rPr lang="en-US" sz="16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end</a:t>
            </a:r>
            <a:endParaRPr lang="en-US" sz="16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end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83763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rt_prot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202" y="1092076"/>
            <a:ext cx="3885810" cy="41970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Replicated Shopping Carts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228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module</a:t>
            </a: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600" b="1" dirty="0" err="1">
                <a:solidFill>
                  <a:srgbClr val="3D00FF"/>
                </a:solidFill>
                <a:latin typeface="Courier"/>
                <a:ea typeface="Courier"/>
                <a:cs typeface="Courier"/>
              </a:rPr>
              <a:t>CartClientProtocol</a:t>
            </a:r>
            <a:endParaRPr lang="en-US" sz="16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state </a:t>
            </a:r>
            <a:r>
              <a:rPr lang="en-US" sz="1600" b="1" dirty="0" smtClean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do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interface </a:t>
            </a: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input, </a:t>
            </a:r>
            <a:r>
              <a:rPr lang="en-US" sz="16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6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client_action</a:t>
            </a: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	</a:t>
            </a:r>
            <a:r>
              <a:rPr lang="en-US" sz="16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6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:server</a:t>
            </a: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6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:session</a:t>
            </a: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6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6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reqid</a:t>
            </a:r>
            <a:r>
              <a:rPr lang="en-US" sz="16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6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=&gt;</a:t>
            </a: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6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6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:item</a:t>
            </a: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6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:action</a:t>
            </a:r>
            <a:r>
              <a:rPr lang="en-US" sz="1600" dirty="0" smtClean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endParaRPr lang="en-US" sz="16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interface input, </a:t>
            </a:r>
            <a:r>
              <a:rPr lang="en-US" sz="16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600" dirty="0" err="1" smtClean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client_checkout</a:t>
            </a:r>
            <a:r>
              <a:rPr lang="en-US" sz="1600" dirty="0" smtClean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,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	</a:t>
            </a:r>
            <a:r>
              <a:rPr lang="en-US" sz="1600" dirty="0" smtClean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	</a:t>
            </a:r>
            <a:r>
              <a:rPr lang="en-US" sz="1600" dirty="0" smtClean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6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:server</a:t>
            </a: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6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:session</a:t>
            </a: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6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6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reqid</a:t>
            </a:r>
            <a:r>
              <a:rPr lang="en-US" sz="1600" dirty="0" smtClean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endParaRPr lang="en-US" sz="1600" dirty="0" smtClean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interface output, </a:t>
            </a:r>
            <a:r>
              <a:rPr lang="en-US" sz="1600" dirty="0" smtClean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600" dirty="0" err="1" smtClean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client_response</a:t>
            </a:r>
            <a:r>
              <a:rPr lang="en-US" sz="16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</a:t>
            </a:r>
            <a:r>
              <a:rPr lang="en-US" sz="1600" dirty="0" smtClean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6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:client</a:t>
            </a: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6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:server</a:t>
            </a: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6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:session</a:t>
            </a:r>
            <a:r>
              <a:rPr lang="en-US" sz="16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6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=&gt;</a:t>
            </a: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6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6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:items</a:t>
            </a:r>
            <a:r>
              <a:rPr lang="en-US" sz="16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endParaRPr lang="en-US" sz="16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</a:t>
            </a:r>
            <a:r>
              <a:rPr lang="en-US" sz="16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end</a:t>
            </a:r>
            <a:endParaRPr lang="en-US" sz="16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end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4676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Carts done two 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 “destructive” </a:t>
            </a:r>
            <a:r>
              <a:rPr lang="en-US" dirty="0" smtClean="0"/>
              <a:t>cart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 </a:t>
            </a:r>
            <a:r>
              <a:rPr lang="en-US" dirty="0"/>
              <a:t>“disorderly” </a:t>
            </a:r>
            <a:r>
              <a:rPr lang="en-US" dirty="0" smtClean="0"/>
              <a:t>cart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4858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``Destructive’’ Cart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367" y="12081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module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b="1" dirty="0" err="1">
                <a:solidFill>
                  <a:srgbClr val="3D00FF"/>
                </a:solidFill>
                <a:latin typeface="Courier"/>
                <a:ea typeface="Courier"/>
                <a:cs typeface="Courier"/>
              </a:rPr>
              <a:t>DestructiveCart</a:t>
            </a:r>
            <a:endParaRPr lang="en-US" sz="12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</a:t>
            </a:r>
            <a:r>
              <a:rPr lang="en-US" sz="1200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include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 err="1">
                <a:solidFill>
                  <a:srgbClr val="A80000"/>
                </a:solidFill>
                <a:latin typeface="Courier"/>
                <a:ea typeface="Courier"/>
                <a:cs typeface="Courier"/>
              </a:rPr>
              <a:t>CartProtocol</a:t>
            </a:r>
            <a:endParaRPr lang="en-US" sz="12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</a:t>
            </a:r>
            <a:r>
              <a:rPr lang="en-US" sz="1200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include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 err="1">
                <a:solidFill>
                  <a:srgbClr val="A80000"/>
                </a:solidFill>
                <a:latin typeface="Courier"/>
                <a:ea typeface="Courier"/>
                <a:cs typeface="Courier"/>
              </a:rPr>
              <a:t>KVSProtocol</a:t>
            </a:r>
            <a:endParaRPr lang="en-US" sz="12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bloom </a:t>
            </a:r>
            <a:r>
              <a:rPr lang="en-US" sz="12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2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on_action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do</a:t>
            </a:r>
            <a:endParaRPr lang="en-US" sz="12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kvget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&lt;=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action_msg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{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|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|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</a:t>
            </a:r>
            <a:r>
              <a:rPr lang="en-US" sz="12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reqid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</a:t>
            </a:r>
            <a:r>
              <a:rPr lang="en-US" sz="12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session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}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kvput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&lt;=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action_msg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*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kvget_response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)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outer(</a:t>
            </a:r>
            <a:r>
              <a:rPr lang="en-US" sz="12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2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reqid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=&gt;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2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reqid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) </a:t>
            </a:r>
            <a:r>
              <a:rPr lang="en-US" sz="12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do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|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a,r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|</a:t>
            </a:r>
            <a:endParaRPr lang="en-US" sz="12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  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val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r</a:t>
            </a:r>
            <a:r>
              <a:rPr lang="en-US" sz="12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value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||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{})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 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</a:t>
            </a:r>
            <a:r>
              <a:rPr lang="en-US" sz="12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client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</a:t>
            </a:r>
            <a:r>
              <a:rPr lang="en-US" sz="12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session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</a:t>
            </a:r>
            <a:r>
              <a:rPr lang="en-US" sz="12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reqid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val</a:t>
            </a:r>
            <a:r>
              <a:rPr lang="en-US" sz="12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merge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({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</a:t>
            </a:r>
            <a:r>
              <a:rPr lang="en-US" sz="12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item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=&gt;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</a:t>
            </a:r>
            <a:r>
              <a:rPr lang="en-US" sz="12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action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}) </a:t>
            </a:r>
            <a:r>
              <a:rPr lang="en-US" sz="12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do 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</a:t>
            </a:r>
            <a:r>
              <a:rPr lang="en-US" sz="12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</a:t>
            </a:r>
            <a:r>
              <a:rPr lang="en-US" sz="1200" dirty="0" smtClean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|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k,old,</a:t>
            </a:r>
            <a:r>
              <a:rPr lang="en-US" sz="1200" dirty="0" err="1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new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|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old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+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 smtClean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new</a:t>
            </a:r>
            <a:endParaRPr lang="en-US" sz="1200" dirty="0" smtClean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 </a:t>
            </a:r>
            <a:r>
              <a:rPr lang="en-US" sz="12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end</a:t>
            </a:r>
            <a:r>
              <a:rPr lang="en-US" sz="1200" dirty="0" smtClean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endParaRPr lang="en-US" sz="12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</a:t>
            </a:r>
            <a:r>
              <a:rPr lang="en-US" sz="12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end</a:t>
            </a:r>
            <a:endParaRPr lang="en-US" sz="12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</a:t>
            </a:r>
            <a:r>
              <a:rPr lang="en-US" sz="12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end</a:t>
            </a:r>
            <a:endParaRPr lang="en-US" sz="12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bloom </a:t>
            </a:r>
            <a:r>
              <a:rPr lang="en-US" sz="12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2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on_checkout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do</a:t>
            </a:r>
            <a:endParaRPr lang="en-US" sz="12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kvget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&lt;=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checkout_msg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{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|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|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</a:t>
            </a:r>
            <a:r>
              <a:rPr lang="en-US" sz="12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reqid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</a:t>
            </a:r>
            <a:r>
              <a:rPr lang="en-US" sz="12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session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}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response_msg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&lt;~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kvget_response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*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checkout_msg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)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pairs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</a:t>
            </a:r>
            <a:r>
              <a:rPr lang="en-US" sz="12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(</a:t>
            </a:r>
            <a:r>
              <a:rPr lang="en-US" sz="12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2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reqid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=&gt;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2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reqid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) </a:t>
            </a:r>
            <a:r>
              <a:rPr lang="en-US" sz="12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do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|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r,c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|</a:t>
            </a:r>
            <a:endParaRPr lang="en-US" sz="12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 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</a:t>
            </a:r>
            <a:r>
              <a:rPr lang="en-US" sz="12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client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</a:t>
            </a:r>
            <a:r>
              <a:rPr lang="en-US" sz="12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server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r</a:t>
            </a:r>
            <a:r>
              <a:rPr lang="en-US" sz="12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key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r</a:t>
            </a:r>
            <a:r>
              <a:rPr lang="en-US" sz="12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value</a:t>
            </a:r>
            <a:r>
              <a:rPr lang="en-US" sz="12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select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{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|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k,v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|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v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&gt;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0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}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to_a</a:t>
            </a:r>
            <a:r>
              <a:rPr lang="en-US" sz="12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sort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endParaRPr lang="en-US" sz="12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</a:t>
            </a:r>
            <a:r>
              <a:rPr lang="en-US" sz="12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end</a:t>
            </a:r>
            <a:endParaRPr lang="en-US" sz="12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</a:t>
            </a:r>
            <a:r>
              <a:rPr lang="en-US" sz="12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end</a:t>
            </a:r>
            <a:endParaRPr lang="en-US" sz="12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end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94357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``Destructive’’ Cart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367" y="1208100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module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b="1" dirty="0" err="1">
                <a:solidFill>
                  <a:srgbClr val="3D00FF"/>
                </a:solidFill>
                <a:latin typeface="Courier"/>
                <a:ea typeface="Courier"/>
                <a:cs typeface="Courier"/>
              </a:rPr>
              <a:t>DestructiveCart</a:t>
            </a:r>
            <a:endParaRPr lang="en-US" sz="12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</a:t>
            </a:r>
            <a:r>
              <a:rPr lang="en-US" sz="1200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include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 err="1">
                <a:solidFill>
                  <a:srgbClr val="A80000"/>
                </a:solidFill>
                <a:latin typeface="Courier"/>
                <a:ea typeface="Courier"/>
                <a:cs typeface="Courier"/>
              </a:rPr>
              <a:t>CartProtocol</a:t>
            </a:r>
            <a:endParaRPr lang="en-US" sz="12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</a:t>
            </a:r>
            <a:r>
              <a:rPr lang="en-US" sz="1200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include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 err="1">
                <a:solidFill>
                  <a:srgbClr val="A80000"/>
                </a:solidFill>
                <a:latin typeface="Courier"/>
                <a:ea typeface="Courier"/>
                <a:cs typeface="Courier"/>
              </a:rPr>
              <a:t>KVSProtocol</a:t>
            </a:r>
            <a:endParaRPr lang="en-US" sz="12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bloom </a:t>
            </a:r>
            <a:r>
              <a:rPr lang="en-US" sz="12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2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on_action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do</a:t>
            </a:r>
            <a:endParaRPr lang="en-US" sz="12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kvget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&lt;=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action_msg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{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|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|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</a:t>
            </a:r>
            <a:r>
              <a:rPr lang="en-US" sz="12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reqid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</a:t>
            </a:r>
            <a:r>
              <a:rPr lang="en-US" sz="12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session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}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kvput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&lt;=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action_msg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*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kvget_response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)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outer(</a:t>
            </a:r>
            <a:r>
              <a:rPr lang="en-US" sz="12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2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reqid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=&gt;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2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reqid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) </a:t>
            </a:r>
            <a:r>
              <a:rPr lang="en-US" sz="12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do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|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a,r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|</a:t>
            </a:r>
            <a:endParaRPr lang="en-US" sz="12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  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val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=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r</a:t>
            </a:r>
            <a:r>
              <a:rPr lang="en-US" sz="12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value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||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{})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 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</a:t>
            </a:r>
            <a:r>
              <a:rPr lang="en-US" sz="12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client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</a:t>
            </a:r>
            <a:r>
              <a:rPr lang="en-US" sz="12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session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</a:t>
            </a:r>
            <a:r>
              <a:rPr lang="en-US" sz="12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reqid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val</a:t>
            </a:r>
            <a:r>
              <a:rPr lang="en-US" sz="12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merge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({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</a:t>
            </a:r>
            <a:r>
              <a:rPr lang="en-US" sz="12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item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=&gt;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</a:t>
            </a:r>
            <a:r>
              <a:rPr lang="en-US" sz="12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action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}) </a:t>
            </a:r>
            <a:r>
              <a:rPr lang="en-US" sz="12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do 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</a:t>
            </a:r>
            <a:r>
              <a:rPr lang="en-US" sz="12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</a:t>
            </a:r>
            <a:r>
              <a:rPr lang="en-US" sz="1200" dirty="0" smtClean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|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k,old,</a:t>
            </a:r>
            <a:r>
              <a:rPr lang="en-US" sz="1200" dirty="0" err="1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new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|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old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+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 smtClean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new</a:t>
            </a:r>
            <a:endParaRPr lang="en-US" sz="1200" dirty="0" smtClean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 </a:t>
            </a:r>
            <a:r>
              <a:rPr lang="en-US" sz="12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end</a:t>
            </a:r>
            <a:r>
              <a:rPr lang="en-US" sz="1200" dirty="0" smtClean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endParaRPr lang="en-US" sz="12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</a:t>
            </a:r>
            <a:r>
              <a:rPr lang="en-US" sz="12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end</a:t>
            </a:r>
            <a:endParaRPr lang="en-US" sz="12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</a:t>
            </a:r>
            <a:r>
              <a:rPr lang="en-US" sz="12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end</a:t>
            </a:r>
            <a:endParaRPr lang="en-US" sz="12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bloom </a:t>
            </a:r>
            <a:r>
              <a:rPr lang="en-US" sz="12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2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on_checkout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do</a:t>
            </a:r>
            <a:endParaRPr lang="en-US" sz="12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kvget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&lt;=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checkout_msg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{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|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|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</a:t>
            </a:r>
            <a:r>
              <a:rPr lang="en-US" sz="12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reqid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</a:t>
            </a:r>
            <a:r>
              <a:rPr lang="en-US" sz="12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session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}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response_msg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&lt;~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(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kvget_response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*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checkout_msg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)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pairs</a:t>
            </a: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</a:t>
            </a:r>
            <a:r>
              <a:rPr lang="en-US" sz="12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(</a:t>
            </a:r>
            <a:r>
              <a:rPr lang="en-US" sz="12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2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reqid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=&gt;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2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reqid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) </a:t>
            </a:r>
            <a:r>
              <a:rPr lang="en-US" sz="12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do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|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r,c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|</a:t>
            </a:r>
            <a:endParaRPr lang="en-US" sz="12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 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</a:t>
            </a:r>
            <a:r>
              <a:rPr lang="en-US" sz="12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client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</a:t>
            </a:r>
            <a:r>
              <a:rPr lang="en-US" sz="12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server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r</a:t>
            </a:r>
            <a:r>
              <a:rPr lang="en-US" sz="12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key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r</a:t>
            </a:r>
            <a:r>
              <a:rPr lang="en-US" sz="12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value</a:t>
            </a:r>
            <a:r>
              <a:rPr lang="en-US" sz="12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select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{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|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k,v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|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v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&gt;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0</a:t>
            </a: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}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to_a</a:t>
            </a:r>
            <a:r>
              <a:rPr lang="en-US" sz="12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2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sort</a:t>
            </a:r>
            <a:r>
              <a:rPr lang="en-US" sz="12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endParaRPr lang="en-US" sz="12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</a:t>
            </a:r>
            <a:r>
              <a:rPr lang="en-US" sz="12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end</a:t>
            </a:r>
            <a:endParaRPr lang="en-US" sz="12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</a:t>
            </a:r>
            <a:r>
              <a:rPr lang="en-US" sz="12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end</a:t>
            </a:r>
            <a:endParaRPr lang="en-US" sz="12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end</a:t>
            </a:r>
            <a:endParaRPr lang="en-US" sz="1200" dirty="0"/>
          </a:p>
        </p:txBody>
      </p:sp>
      <p:sp>
        <p:nvSpPr>
          <p:cNvPr id="4" name="Left Brace 3"/>
          <p:cNvSpPr/>
          <p:nvPr/>
        </p:nvSpPr>
        <p:spPr>
          <a:xfrm>
            <a:off x="1520600" y="2218426"/>
            <a:ext cx="501041" cy="179004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>
            <a:off x="1520600" y="4436854"/>
            <a:ext cx="501041" cy="1297209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4879" y="2534463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React to client </a:t>
            </a:r>
          </a:p>
          <a:p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1477" y="4629690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React to client </a:t>
            </a:r>
          </a:p>
          <a:p>
            <a:r>
              <a:rPr lang="en-US" dirty="0" smtClean="0"/>
              <a:t>checkout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387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Destructive </a:t>
            </a:r>
            <a:r>
              <a:rPr lang="en-US" dirty="0" smtClean="0"/>
              <a:t>Cart Analysis</a:t>
            </a:r>
            <a:endParaRPr lang="en-US" dirty="0"/>
          </a:p>
        </p:txBody>
      </p:sp>
      <p:pic>
        <p:nvPicPr>
          <p:cNvPr id="4" name="Picture 3" descr="des_ex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0" y="933790"/>
            <a:ext cx="2527300" cy="583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43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Destructive </a:t>
            </a:r>
            <a:r>
              <a:rPr lang="en-US" dirty="0"/>
              <a:t>Cart Analysis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609844" y="3595382"/>
            <a:ext cx="902733" cy="6272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12577" y="3300403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Collapsed SCC</a:t>
            </a:r>
            <a:endParaRPr lang="en-US" dirty="0"/>
          </a:p>
        </p:txBody>
      </p:sp>
      <p:pic>
        <p:nvPicPr>
          <p:cNvPr id="10" name="Picture 9" descr="des_co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1" y="1016934"/>
            <a:ext cx="3998884" cy="59064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40081" y="2140888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Asynchrony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744607" y="2387654"/>
            <a:ext cx="1863414" cy="1225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744607" y="2387654"/>
            <a:ext cx="280816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519" y="4145429"/>
            <a:ext cx="1831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Nonmonotonicity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897007" y="4330095"/>
            <a:ext cx="19558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 rot="5400000">
            <a:off x="528701" y="3163082"/>
            <a:ext cx="768985" cy="24466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897007" y="5890049"/>
            <a:ext cx="16671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519" y="5705383"/>
            <a:ext cx="1887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Divergent results?</a:t>
            </a:r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 rot="5400000">
            <a:off x="528701" y="5044326"/>
            <a:ext cx="768985" cy="24466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04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4" grpId="0"/>
      <p:bldP spid="16" grpId="0" animBg="1"/>
      <p:bldP spid="18" grpId="0"/>
      <p:bldP spid="1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Destructive </a:t>
            </a:r>
            <a:r>
              <a:rPr lang="en-US" dirty="0"/>
              <a:t>Cart Analysis</a:t>
            </a:r>
          </a:p>
        </p:txBody>
      </p:sp>
      <p:pic>
        <p:nvPicPr>
          <p:cNvPr id="10" name="Picture 9" descr="des_co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1" y="1016934"/>
            <a:ext cx="3998884" cy="5906434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>
            <a:off x="2905824" y="4115902"/>
            <a:ext cx="195582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0466" y="3638600"/>
            <a:ext cx="2710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 coordination? E.g.,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Synchronous replication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Paxos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80991" y="4925090"/>
            <a:ext cx="26369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 =</a:t>
            </a:r>
            <a:r>
              <a:rPr lang="en-US" dirty="0" smtClean="0"/>
              <a:t> |</a:t>
            </a:r>
            <a:r>
              <a:rPr lang="en-US" dirty="0" err="1" smtClean="0"/>
              <a:t>client_action</a:t>
            </a:r>
            <a:r>
              <a:rPr lang="en-US" dirty="0" smtClean="0"/>
              <a:t>|</a:t>
            </a:r>
          </a:p>
          <a:p>
            <a:r>
              <a:rPr lang="en-US" i="1" dirty="0"/>
              <a:t>m</a:t>
            </a:r>
            <a:r>
              <a:rPr lang="en-US" dirty="0" smtClean="0"/>
              <a:t> = |</a:t>
            </a:r>
            <a:r>
              <a:rPr lang="en-US" dirty="0" err="1" smtClean="0"/>
              <a:t>client_checkout</a:t>
            </a:r>
            <a:r>
              <a:rPr lang="en-US" dirty="0" smtClean="0"/>
              <a:t>| = 1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b="1" i="1" dirty="0" smtClean="0"/>
              <a:t>n </a:t>
            </a:r>
            <a:r>
              <a:rPr lang="en-US" b="1" dirty="0" smtClean="0"/>
              <a:t>rounds of coordination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546105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on_neuman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816" y="3848075"/>
            <a:ext cx="5166722" cy="3009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 of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Order is pervasive in the </a:t>
            </a:r>
            <a:r>
              <a:rPr lang="en-US" dirty="0"/>
              <a:t>Von Neumann model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Program state is an ordered </a:t>
            </a:r>
            <a:r>
              <a:rPr lang="en-US" dirty="0" smtClean="0"/>
              <a:t>array</a:t>
            </a:r>
          </a:p>
          <a:p>
            <a:r>
              <a:rPr lang="en-US" dirty="0"/>
              <a:t>Program logic is a </a:t>
            </a:r>
            <a:r>
              <a:rPr lang="en-US" dirty="0" smtClean="0"/>
              <a:t>sequence of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70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23"/>
            <a:ext cx="8229600" cy="1143000"/>
          </a:xfrm>
        </p:spPr>
        <p:txBody>
          <a:bodyPr/>
          <a:lstStyle/>
          <a:p>
            <a:r>
              <a:rPr lang="en-US" dirty="0" smtClean="0"/>
              <a:t>``Disorderly Cart’’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703" y="108756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module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b="1" dirty="0" err="1">
                <a:solidFill>
                  <a:srgbClr val="3D00FF"/>
                </a:solidFill>
                <a:latin typeface="Courier"/>
                <a:ea typeface="Courier"/>
                <a:cs typeface="Courier"/>
              </a:rPr>
              <a:t>DisorderlyCart</a:t>
            </a: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</a:t>
            </a:r>
            <a:r>
              <a:rPr lang="en-US" sz="1100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include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 err="1">
                <a:solidFill>
                  <a:srgbClr val="A80000"/>
                </a:solidFill>
                <a:latin typeface="Courier"/>
                <a:ea typeface="Courier"/>
                <a:cs typeface="Courier"/>
              </a:rPr>
              <a:t>CartProtocol</a:t>
            </a: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state </a:t>
            </a:r>
            <a:r>
              <a:rPr lang="en-US" sz="11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do</a:t>
            </a: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table 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1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action_log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:session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1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reqid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=&gt;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:item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:action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scratch 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1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item_sum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:session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:item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=&gt;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1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num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scratch 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1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session_final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:session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=&gt;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:items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:counts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</a:t>
            </a:r>
            <a:r>
              <a:rPr lang="en-US" sz="11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end</a:t>
            </a: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bloom 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1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on_action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do</a:t>
            </a: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action_log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&lt;=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action_msg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{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|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|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</a:t>
            </a:r>
            <a:r>
              <a:rPr lang="en-US" sz="11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session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</a:t>
            </a:r>
            <a:r>
              <a:rPr lang="en-US" sz="11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reqid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</a:t>
            </a:r>
            <a:r>
              <a:rPr lang="en-US" sz="11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item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</a:t>
            </a:r>
            <a:r>
              <a:rPr lang="en-US" sz="11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action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}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</a:t>
            </a:r>
            <a:r>
              <a:rPr lang="en-US" sz="11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end</a:t>
            </a: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bloom 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1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on_checkout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do</a:t>
            </a: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temp 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1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checkout_log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&lt;=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(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checkout_msg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*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action_log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)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rights(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:session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=&gt;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:session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)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item_sum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&lt;=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checkout_log</a:t>
            </a:r>
            <a:r>
              <a:rPr lang="en-US" sz="11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group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(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action_log</a:t>
            </a:r>
            <a:r>
              <a:rPr lang="en-US" sz="11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session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action_log</a:t>
            </a:r>
            <a:r>
              <a:rPr lang="en-US" sz="11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item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                               sum(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action_log</a:t>
            </a:r>
            <a:r>
              <a:rPr lang="en-US" sz="11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action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)) </a:t>
            </a:r>
            <a:r>
              <a:rPr lang="en-US" sz="11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do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|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s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|</a:t>
            </a: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s </a:t>
            </a:r>
            <a:r>
              <a:rPr lang="en-US" sz="11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if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s</a:t>
            </a:r>
            <a:r>
              <a:rPr lang="en-US" sz="11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last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&gt;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0</a:t>
            </a: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</a:t>
            </a:r>
            <a:r>
              <a:rPr lang="en-US" sz="11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end</a:t>
            </a: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session_final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&lt;=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item_sum</a:t>
            </a:r>
            <a:r>
              <a:rPr lang="en-US" sz="11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group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(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:session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accum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(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:item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), 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accum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(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1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num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))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response_msg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&lt;~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(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session_final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*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checkout_msg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)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pairs(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:session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=&gt;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:session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) </a:t>
            </a:r>
            <a:r>
              <a:rPr lang="en-US" sz="11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do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|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c,m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|</a:t>
            </a: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 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m</a:t>
            </a:r>
            <a:r>
              <a:rPr lang="en-US" sz="11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client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m</a:t>
            </a:r>
            <a:r>
              <a:rPr lang="en-US" sz="11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server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m</a:t>
            </a:r>
            <a:r>
              <a:rPr lang="en-US" sz="11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session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</a:t>
            </a:r>
            <a:r>
              <a:rPr lang="en-US" sz="11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items</a:t>
            </a:r>
            <a:r>
              <a:rPr lang="en-US" sz="11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zip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(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</a:t>
            </a:r>
            <a:r>
              <a:rPr lang="en-US" sz="11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counts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)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sort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</a:t>
            </a:r>
            <a:r>
              <a:rPr lang="en-US" sz="11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end</a:t>
            </a: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</a:t>
            </a:r>
            <a:r>
              <a:rPr lang="en-US" sz="11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end</a:t>
            </a: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1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end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59184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023"/>
            <a:ext cx="8229600" cy="1143000"/>
          </a:xfrm>
        </p:spPr>
        <p:txBody>
          <a:bodyPr/>
          <a:lstStyle/>
          <a:p>
            <a:r>
              <a:rPr lang="en-US" dirty="0" smtClean="0"/>
              <a:t>``Disorderly Cart’’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703" y="1087561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module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b="1" dirty="0" err="1">
                <a:solidFill>
                  <a:srgbClr val="3D00FF"/>
                </a:solidFill>
                <a:latin typeface="Courier"/>
                <a:ea typeface="Courier"/>
                <a:cs typeface="Courier"/>
              </a:rPr>
              <a:t>DisorderlyCart</a:t>
            </a: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</a:t>
            </a:r>
            <a:r>
              <a:rPr lang="en-US" sz="1100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include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 err="1">
                <a:solidFill>
                  <a:srgbClr val="A80000"/>
                </a:solidFill>
                <a:latin typeface="Courier"/>
                <a:ea typeface="Courier"/>
                <a:cs typeface="Courier"/>
              </a:rPr>
              <a:t>CartProtocol</a:t>
            </a: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state </a:t>
            </a:r>
            <a:r>
              <a:rPr lang="en-US" sz="11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do</a:t>
            </a: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table 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1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action_log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:session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1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reqid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=&gt;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:item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:action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scratch 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1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item_sum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:session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:item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=&gt;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1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num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scratch 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1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session_final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:session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=&gt;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:items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:counts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</a:t>
            </a:r>
            <a:r>
              <a:rPr lang="en-US" sz="11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end</a:t>
            </a: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bloom 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1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on_action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do</a:t>
            </a: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action_log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&lt;=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action_msg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{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|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|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</a:t>
            </a:r>
            <a:r>
              <a:rPr lang="en-US" sz="11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session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</a:t>
            </a:r>
            <a:r>
              <a:rPr lang="en-US" sz="11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reqid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</a:t>
            </a:r>
            <a:r>
              <a:rPr lang="en-US" sz="11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item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</a:t>
            </a:r>
            <a:r>
              <a:rPr lang="en-US" sz="11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action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}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</a:t>
            </a:r>
            <a:r>
              <a:rPr lang="en-US" sz="11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end</a:t>
            </a: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bloom 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1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on_checkout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do</a:t>
            </a: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temp 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1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checkout_log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&lt;=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(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checkout_msg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*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action_log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)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rights(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:session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=&gt;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:session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)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item_sum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&lt;=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checkout_log</a:t>
            </a:r>
            <a:r>
              <a:rPr lang="en-US" sz="11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group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(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action_log</a:t>
            </a:r>
            <a:r>
              <a:rPr lang="en-US" sz="11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session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action_log</a:t>
            </a:r>
            <a:r>
              <a:rPr lang="en-US" sz="11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item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                               sum(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action_log</a:t>
            </a:r>
            <a:r>
              <a:rPr lang="en-US" sz="11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action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)) </a:t>
            </a:r>
            <a:r>
              <a:rPr lang="en-US" sz="11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do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|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s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|</a:t>
            </a: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 smtClean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	s </a:t>
            </a:r>
            <a:r>
              <a:rPr lang="en-US" sz="11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if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s</a:t>
            </a:r>
            <a:r>
              <a:rPr lang="en-US" sz="11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last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&gt;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0</a:t>
            </a: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</a:t>
            </a:r>
            <a:r>
              <a:rPr lang="en-US" sz="11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end</a:t>
            </a: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session_final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&lt;=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item_sum</a:t>
            </a:r>
            <a:r>
              <a:rPr lang="en-US" sz="11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group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(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:session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accum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(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:item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), 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accum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(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</a:t>
            </a:r>
            <a:r>
              <a:rPr lang="en-US" sz="1100" dirty="0" err="1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num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))</a:t>
            </a: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response_msg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&lt;~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(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session_final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*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checkout_msg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)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pairs(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:session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=&gt;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2E0591"/>
                </a:solidFill>
                <a:latin typeface="Courier"/>
                <a:ea typeface="Courier"/>
                <a:cs typeface="Courier"/>
              </a:rPr>
              <a:t>:session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) </a:t>
            </a:r>
            <a:r>
              <a:rPr lang="en-US" sz="11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do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|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c,m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|</a:t>
            </a: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  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[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m</a:t>
            </a:r>
            <a:r>
              <a:rPr lang="en-US" sz="11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client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m</a:t>
            </a:r>
            <a:r>
              <a:rPr lang="en-US" sz="11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server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m</a:t>
            </a:r>
            <a:r>
              <a:rPr lang="en-US" sz="11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session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, 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</a:t>
            </a:r>
            <a:r>
              <a:rPr lang="en-US" sz="11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items</a:t>
            </a:r>
            <a:r>
              <a:rPr lang="en-US" sz="11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zip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(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</a:t>
            </a:r>
            <a:r>
              <a:rPr lang="en-US" sz="1100" dirty="0" err="1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100" dirty="0" err="1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counts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)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.</a:t>
            </a: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sort</a:t>
            </a:r>
            <a:r>
              <a:rPr lang="en-US" sz="1100" dirty="0">
                <a:solidFill>
                  <a:srgbClr val="797979"/>
                </a:solidFill>
                <a:latin typeface="Courier"/>
                <a:ea typeface="Courier"/>
                <a:cs typeface="Courier"/>
              </a:rPr>
              <a:t>]</a:t>
            </a: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  </a:t>
            </a:r>
            <a:r>
              <a:rPr lang="en-US" sz="11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end</a:t>
            </a: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ourier"/>
                <a:ea typeface="Courier"/>
                <a:cs typeface="Courier"/>
              </a:rPr>
              <a:t>  </a:t>
            </a:r>
            <a:r>
              <a:rPr lang="en-US" sz="11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end</a:t>
            </a:r>
            <a:endParaRPr lang="en-US" sz="1100" dirty="0">
              <a:solidFill>
                <a:srgbClr val="000000"/>
              </a:solidFill>
              <a:latin typeface="Courier"/>
              <a:ea typeface="Courier"/>
              <a:cs typeface="Courier"/>
            </a:endParaRPr>
          </a:p>
          <a:p>
            <a:pPr marL="0" indent="0">
              <a:buNone/>
            </a:pPr>
            <a:r>
              <a:rPr lang="en-US" sz="1100" b="1" dirty="0">
                <a:solidFill>
                  <a:srgbClr val="009900"/>
                </a:solidFill>
                <a:latin typeface="Courier"/>
                <a:ea typeface="Courier"/>
                <a:cs typeface="Courier"/>
              </a:rPr>
              <a:t>end</a:t>
            </a:r>
            <a:endParaRPr lang="en-US" sz="1100" dirty="0"/>
          </a:p>
        </p:txBody>
      </p:sp>
      <p:sp>
        <p:nvSpPr>
          <p:cNvPr id="4" name="Left Brace 3"/>
          <p:cNvSpPr/>
          <p:nvPr/>
        </p:nvSpPr>
        <p:spPr>
          <a:xfrm>
            <a:off x="819056" y="3824875"/>
            <a:ext cx="501041" cy="2026680"/>
          </a:xfrm>
          <a:prstGeom prst="leftBrace">
            <a:avLst>
              <a:gd name="adj1" fmla="val 29708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>
            <a:off x="819056" y="2941607"/>
            <a:ext cx="501041" cy="56197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5343" y="2855928"/>
            <a:ext cx="7237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Actions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95343" y="4663716"/>
            <a:ext cx="8707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Checkout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3582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Disorderly Cart Analysis</a:t>
            </a:r>
            <a:endParaRPr lang="en-US" dirty="0"/>
          </a:p>
        </p:txBody>
      </p:sp>
      <p:pic>
        <p:nvPicPr>
          <p:cNvPr id="4" name="Picture 3" descr="d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951962"/>
            <a:ext cx="2329367" cy="590603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4128848" y="2161663"/>
            <a:ext cx="330442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6381" y="1965059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Asynchrony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092785" y="1976997"/>
            <a:ext cx="2340490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661082" y="3849098"/>
            <a:ext cx="273830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661082" y="3849098"/>
            <a:ext cx="2738307" cy="5126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 rot="5400000">
            <a:off x="7747924" y="2914060"/>
            <a:ext cx="768985" cy="24466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99388" y="3664432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Nonmontonicity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5400000">
            <a:off x="7747923" y="4712796"/>
            <a:ext cx="768985" cy="24466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772946" y="5982398"/>
            <a:ext cx="25898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26871" y="5552136"/>
            <a:ext cx="1255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Divergent </a:t>
            </a:r>
          </a:p>
          <a:p>
            <a:r>
              <a:rPr lang="en-US" dirty="0" smtClean="0"/>
              <a:t>Results?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50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1" grpId="0"/>
      <p:bldP spid="12" grpId="0" animBg="1"/>
      <p:bldP spid="1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Disorderly Cart Analysis</a:t>
            </a:r>
            <a:endParaRPr lang="en-US" dirty="0"/>
          </a:p>
        </p:txBody>
      </p:sp>
      <p:pic>
        <p:nvPicPr>
          <p:cNvPr id="4" name="Picture 3" descr="d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951962"/>
            <a:ext cx="2329367" cy="59060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201" y="3029163"/>
            <a:ext cx="3243659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i="1" dirty="0" smtClean="0"/>
              <a:t>n </a:t>
            </a:r>
            <a:r>
              <a:rPr lang="en-US" i="1" dirty="0"/>
              <a:t>=</a:t>
            </a:r>
            <a:r>
              <a:rPr lang="en-US" dirty="0"/>
              <a:t> |</a:t>
            </a:r>
            <a:r>
              <a:rPr lang="en-US" dirty="0" err="1"/>
              <a:t>client_action</a:t>
            </a:r>
            <a:r>
              <a:rPr lang="en-US" dirty="0"/>
              <a:t>|</a:t>
            </a:r>
          </a:p>
          <a:p>
            <a:r>
              <a:rPr lang="en-US" i="1" dirty="0"/>
              <a:t>m</a:t>
            </a:r>
            <a:r>
              <a:rPr lang="en-US" dirty="0"/>
              <a:t> = |</a:t>
            </a:r>
            <a:r>
              <a:rPr lang="en-US" dirty="0" err="1"/>
              <a:t>client_checkout</a:t>
            </a:r>
            <a:r>
              <a:rPr lang="en-US" dirty="0"/>
              <a:t>| = 1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b="1" i="1" dirty="0" smtClean="0"/>
              <a:t>1 </a:t>
            </a:r>
            <a:r>
              <a:rPr lang="en-US" b="1" dirty="0" smtClean="0"/>
              <a:t>round </a:t>
            </a:r>
            <a:r>
              <a:rPr lang="en-US" b="1" dirty="0"/>
              <a:t>of coordination</a:t>
            </a:r>
            <a:endParaRPr lang="en-US" b="1" i="1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621727" y="3840175"/>
            <a:ext cx="1662431" cy="7496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19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rep_di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700" y="1271060"/>
            <a:ext cx="3770635" cy="5702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Replicated Disorderly Cart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5236794" y="2664263"/>
            <a:ext cx="535997" cy="144929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802754" y="3131080"/>
            <a:ext cx="3085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Asynchronous </a:t>
            </a:r>
            <a:r>
              <a:rPr lang="en-US" dirty="0" smtClean="0"/>
              <a:t>(</a:t>
            </a:r>
            <a:r>
              <a:rPr lang="en-US" dirty="0" smtClean="0"/>
              <a:t>uncoordinated)</a:t>
            </a:r>
          </a:p>
          <a:p>
            <a:r>
              <a:rPr lang="en-US" dirty="0"/>
              <a:t>r</a:t>
            </a:r>
            <a:r>
              <a:rPr lang="en-US" dirty="0" smtClean="0"/>
              <a:t>eplication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395679" y="5177751"/>
            <a:ext cx="130002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4854586"/>
            <a:ext cx="1708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Still just 1 round</a:t>
            </a:r>
          </a:p>
          <a:p>
            <a:r>
              <a:rPr lang="en-US" dirty="0"/>
              <a:t>o</a:t>
            </a:r>
            <a:r>
              <a:rPr lang="en-US" dirty="0" smtClean="0"/>
              <a:t>f coordination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833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163" y="274638"/>
            <a:ext cx="4305448" cy="1143000"/>
          </a:xfrm>
        </p:spPr>
        <p:txBody>
          <a:bodyPr/>
          <a:lstStyle/>
          <a:p>
            <a:r>
              <a:rPr lang="en-US" dirty="0" smtClean="0"/>
              <a:t>Teaching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bloomlogoleft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427" y="657733"/>
            <a:ext cx="2516733" cy="50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95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Why </a:t>
            </a:r>
            <a:r>
              <a:rPr lang="en-US" i="1" dirty="0" smtClean="0"/>
              <a:t>dis</a:t>
            </a:r>
            <a:r>
              <a:rPr lang="en-US" dirty="0" smtClean="0"/>
              <a:t>orderly?	</a:t>
            </a:r>
          </a:p>
          <a:p>
            <a:pPr lvl="1"/>
            <a:r>
              <a:rPr lang="en-US" dirty="0" smtClean="0"/>
              <a:t>Order is </a:t>
            </a:r>
            <a:r>
              <a:rPr lang="en-US" dirty="0" smtClean="0"/>
              <a:t>a scarce (and distracting!) resource</a:t>
            </a:r>
            <a:endParaRPr lang="en-US" dirty="0" smtClean="0"/>
          </a:p>
          <a:p>
            <a:r>
              <a:rPr lang="en-US" dirty="0" smtClean="0"/>
              <a:t>When is order really </a:t>
            </a:r>
            <a:r>
              <a:rPr lang="en-US" i="1" dirty="0" smtClean="0"/>
              <a:t>needed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To resolve </a:t>
            </a:r>
            <a:r>
              <a:rPr lang="en-US" dirty="0" err="1" smtClean="0"/>
              <a:t>nonmonotonicity</a:t>
            </a:r>
            <a:endParaRPr lang="en-US" dirty="0" smtClean="0"/>
          </a:p>
          <a:p>
            <a:r>
              <a:rPr lang="en-US" dirty="0" smtClean="0"/>
              <a:t>What is coordination </a:t>
            </a:r>
            <a:r>
              <a:rPr lang="en-US" i="1" dirty="0" smtClean="0"/>
              <a:t>for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Re-establishing order, to guarantee consistency.</a:t>
            </a:r>
          </a:p>
          <a:p>
            <a:r>
              <a:rPr lang="en-US" dirty="0" smtClean="0"/>
              <a:t>CALM </a:t>
            </a:r>
          </a:p>
          <a:p>
            <a:pPr lvl="1"/>
            <a:r>
              <a:rPr lang="en-US" dirty="0" smtClean="0"/>
              <a:t>A disorderly programming language</a:t>
            </a:r>
          </a:p>
          <a:p>
            <a:pPr lvl="1"/>
            <a:r>
              <a:rPr lang="en-US" dirty="0" smtClean="0"/>
              <a:t>Tools to identify points of order</a:t>
            </a:r>
          </a:p>
        </p:txBody>
      </p:sp>
      <p:pic>
        <p:nvPicPr>
          <p:cNvPr id="4" name="Picture 3" descr="bloomlogoleft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677" y="4512900"/>
            <a:ext cx="1789158" cy="36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90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899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Resources:</a:t>
            </a:r>
            <a:endParaRPr lang="en-US" sz="2800" dirty="0" smtClean="0">
              <a:hlinkClick r:id="rId2"/>
            </a:endParaRPr>
          </a:p>
          <a:p>
            <a:pPr marL="0" indent="0">
              <a:buNone/>
            </a:pPr>
            <a:r>
              <a:rPr lang="en-US" sz="2800" dirty="0" smtClean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boom.cs.berkeley.edu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hlinkClick r:id="rId3"/>
              </a:rPr>
              <a:t>http://bloom-lang.org</a:t>
            </a:r>
            <a:endParaRPr lang="en-US" sz="28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800" dirty="0" err="1" smtClean="0"/>
              <a:t>Writeups</a:t>
            </a:r>
            <a:r>
              <a:rPr lang="en-US" sz="2800" dirty="0" smtClean="0"/>
              <a:t>:</a:t>
            </a:r>
          </a:p>
          <a:p>
            <a:r>
              <a:rPr lang="en-US" sz="2000" dirty="0" smtClean="0"/>
              <a:t>Consistency Analysis in Bloom: A CALM and Collected Approach (CIDR’11)</a:t>
            </a:r>
          </a:p>
          <a:p>
            <a:r>
              <a:rPr lang="en-US" sz="2000" dirty="0" err="1" smtClean="0"/>
              <a:t>Dedalus</a:t>
            </a:r>
            <a:r>
              <a:rPr lang="en-US" sz="2000" dirty="0" smtClean="0"/>
              <a:t>: </a:t>
            </a:r>
            <a:r>
              <a:rPr lang="en-US" sz="2000" dirty="0" err="1" smtClean="0"/>
              <a:t>Datalog</a:t>
            </a:r>
            <a:r>
              <a:rPr lang="en-US" sz="2000" dirty="0" smtClean="0"/>
              <a:t> in Time and Space (Datalog2.0)</a:t>
            </a:r>
          </a:p>
          <a:p>
            <a:r>
              <a:rPr lang="en-US" sz="2000" dirty="0" smtClean="0"/>
              <a:t>The Declarative Imperative (PODS’10 Keynote address)</a:t>
            </a:r>
          </a:p>
          <a:p>
            <a:r>
              <a:rPr lang="en-US" sz="2000" dirty="0" smtClean="0"/>
              <a:t>Model-theoretic Correctness </a:t>
            </a:r>
            <a:r>
              <a:rPr lang="en-US" sz="2000" dirty="0"/>
              <a:t>C</a:t>
            </a:r>
            <a:r>
              <a:rPr lang="en-US" sz="2000" dirty="0" smtClean="0"/>
              <a:t>riteria for Distributed Systems (in submission)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76875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Queries?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740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 regarding languages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099196"/>
              </p:ext>
            </p:extLst>
          </p:nvPr>
        </p:nvGraphicFramePr>
        <p:xfrm>
          <a:off x="1562100" y="2332038"/>
          <a:ext cx="5943600" cy="353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971800"/>
              </a:tblGrid>
              <a:tr h="1765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7653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43100" y="1824038"/>
            <a:ext cx="1766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Other Languages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40626" y="1856344"/>
            <a:ext cx="79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Bloom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859338"/>
            <a:ext cx="79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Bloom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6700" y="2843768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Other </a:t>
            </a:r>
          </a:p>
          <a:p>
            <a:r>
              <a:rPr lang="en-US" dirty="0" smtClean="0"/>
              <a:t>Languages</a:t>
            </a:r>
            <a:endParaRPr lang="en-US" dirty="0"/>
          </a:p>
        </p:txBody>
      </p:sp>
      <p:pic>
        <p:nvPicPr>
          <p:cNvPr id="12" name="Picture 11" descr="corvet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4186238"/>
            <a:ext cx="2623061" cy="1592868"/>
          </a:xfrm>
          <a:prstGeom prst="rect">
            <a:avLst/>
          </a:prstGeom>
        </p:spPr>
      </p:pic>
      <p:pic>
        <p:nvPicPr>
          <p:cNvPr id="13" name="Picture 12" descr="le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232" y="2372584"/>
            <a:ext cx="2037840" cy="1650650"/>
          </a:xfrm>
          <a:prstGeom prst="rect">
            <a:avLst/>
          </a:prstGeom>
        </p:spPr>
      </p:pic>
      <p:pic>
        <p:nvPicPr>
          <p:cNvPr id="14" name="Picture 13" descr="goldilock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240" y="4129364"/>
            <a:ext cx="1633824" cy="1733274"/>
          </a:xfrm>
          <a:prstGeom prst="rect">
            <a:avLst/>
          </a:prstGeom>
        </p:spPr>
      </p:pic>
      <p:pic>
        <p:nvPicPr>
          <p:cNvPr id="15" name="Picture 14" descr="castl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2384252"/>
            <a:ext cx="2396584" cy="167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88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 of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Order is pervasive in the </a:t>
            </a:r>
            <a:r>
              <a:rPr lang="en-US" dirty="0"/>
              <a:t>Von </a:t>
            </a:r>
            <a:r>
              <a:rPr lang="en-US" dirty="0" smtClean="0"/>
              <a:t>Neumann model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Parallelism and concurrency via retrofits:</a:t>
            </a:r>
          </a:p>
          <a:p>
            <a:r>
              <a:rPr lang="en-US" dirty="0" smtClean="0"/>
              <a:t>Threads</a:t>
            </a:r>
          </a:p>
          <a:p>
            <a:r>
              <a:rPr lang="en-US" dirty="0" smtClean="0"/>
              <a:t>Event-driven programming</a:t>
            </a:r>
          </a:p>
        </p:txBody>
      </p:sp>
    </p:spTree>
    <p:extLst>
      <p:ext uri="{BB962C8B-B14F-4D97-AF65-F5344CB8AC3E}">
        <p14:creationId xmlns:p14="http://schemas.microsoft.com/office/powerpoint/2010/main" val="94623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 of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15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distributed systems, order is</a:t>
            </a:r>
          </a:p>
        </p:txBody>
      </p:sp>
    </p:spTree>
    <p:extLst>
      <p:ext uri="{BB962C8B-B14F-4D97-AF65-F5344CB8AC3E}">
        <p14:creationId xmlns:p14="http://schemas.microsoft.com/office/powerpoint/2010/main" val="341369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 of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15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distributed systems, order is</a:t>
            </a:r>
          </a:p>
          <a:p>
            <a:r>
              <a:rPr lang="en-US" dirty="0"/>
              <a:t>e</a:t>
            </a:r>
            <a:r>
              <a:rPr lang="en-US" dirty="0" smtClean="0"/>
              <a:t>xpensive to enforce</a:t>
            </a:r>
          </a:p>
        </p:txBody>
      </p:sp>
    </p:spTree>
    <p:extLst>
      <p:ext uri="{BB962C8B-B14F-4D97-AF65-F5344CB8AC3E}">
        <p14:creationId xmlns:p14="http://schemas.microsoft.com/office/powerpoint/2010/main" val="685326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5937007</TotalTime>
  <Words>2291</Words>
  <Application>Microsoft Macintosh PowerPoint</Application>
  <PresentationFormat>On-screen Show (4:3)</PresentationFormat>
  <Paragraphs>611</Paragraphs>
  <Slides>69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 Disorderly programming  for a distributed world</vt:lpstr>
      <vt:lpstr>Joint work </vt:lpstr>
      <vt:lpstr>The future is already here</vt:lpstr>
      <vt:lpstr>Outline</vt:lpstr>
      <vt:lpstr>Programming distributed systems</vt:lpstr>
      <vt:lpstr>The state of the art</vt:lpstr>
      <vt:lpstr>The state of the art</vt:lpstr>
      <vt:lpstr>The state of the art</vt:lpstr>
      <vt:lpstr>The state of the art</vt:lpstr>
      <vt:lpstr>The state of the art</vt:lpstr>
      <vt:lpstr>The state of the art</vt:lpstr>
      <vt:lpstr>The art of the state</vt:lpstr>
      <vt:lpstr>The art of the state</vt:lpstr>
      <vt:lpstr>The art of the state</vt:lpstr>
      <vt:lpstr>The art of the state</vt:lpstr>
      <vt:lpstr>The art of the state</vt:lpstr>
      <vt:lpstr>The art of the state</vt:lpstr>
      <vt:lpstr>BUD: Bloom Under Development</vt:lpstr>
      <vt:lpstr>Operational model</vt:lpstr>
      <vt:lpstr>Bloom Rules</vt:lpstr>
      <vt:lpstr>Bloom Rules</vt:lpstr>
      <vt:lpstr>Bud language features</vt:lpstr>
      <vt:lpstr>Writing distributed programs in Bloom</vt:lpstr>
      <vt:lpstr>Abstract Interfaces and Declarations</vt:lpstr>
      <vt:lpstr>Concrete Implementations</vt:lpstr>
      <vt:lpstr>A simple key/value store</vt:lpstr>
      <vt:lpstr>A simple key/value store</vt:lpstr>
      <vt:lpstr>CALM Analysis</vt:lpstr>
      <vt:lpstr>Asynchronous messaging</vt:lpstr>
      <vt:lpstr>Asynchronous messaging</vt:lpstr>
      <vt:lpstr>Monotonic Logic</vt:lpstr>
      <vt:lpstr>Monotonic Logic</vt:lpstr>
      <vt:lpstr>Monotonic Logic</vt:lpstr>
      <vt:lpstr>Monotonic Logic</vt:lpstr>
      <vt:lpstr>Monotonic Logic is order-insensitive</vt:lpstr>
      <vt:lpstr>Monotonic Logic is pipelineable</vt:lpstr>
      <vt:lpstr>Nonmonotonic Logic </vt:lpstr>
      <vt:lpstr>Nonmonotonic Logic</vt:lpstr>
      <vt:lpstr>Nonmonotonic logic is order-sensitive</vt:lpstr>
      <vt:lpstr>Nonmonotonic logic is blocking</vt:lpstr>
      <vt:lpstr>Nonmonotonic logic is blocking</vt:lpstr>
      <vt:lpstr>CALM Analysis</vt:lpstr>
      <vt:lpstr>CALM Analysis</vt:lpstr>
      <vt:lpstr>Resolving points of order </vt:lpstr>
      <vt:lpstr>Resolving points of order </vt:lpstr>
      <vt:lpstr>Resolving points of order </vt:lpstr>
      <vt:lpstr>Resolving points of order </vt:lpstr>
      <vt:lpstr>Resolving points of order </vt:lpstr>
      <vt:lpstr>Resolving points of order </vt:lpstr>
      <vt:lpstr>Shopping Carts</vt:lpstr>
      <vt:lpstr>Replicated Shopping Carts</vt:lpstr>
      <vt:lpstr>Replicated Shopping Carts</vt:lpstr>
      <vt:lpstr>Replicated Shopping Carts</vt:lpstr>
      <vt:lpstr>Carts done two ways</vt:lpstr>
      <vt:lpstr>``Destructive’’ Cart</vt:lpstr>
      <vt:lpstr>``Destructive’’ Cart</vt:lpstr>
      <vt:lpstr>Destructive Cart Analysis</vt:lpstr>
      <vt:lpstr>Destructive Cart Analysis</vt:lpstr>
      <vt:lpstr>Destructive Cart Analysis</vt:lpstr>
      <vt:lpstr>``Disorderly Cart’’</vt:lpstr>
      <vt:lpstr>``Disorderly Cart’’</vt:lpstr>
      <vt:lpstr>Disorderly Cart Analysis</vt:lpstr>
      <vt:lpstr>Disorderly Cart Analysis</vt:lpstr>
      <vt:lpstr>Replicated Disorderly Cart</vt:lpstr>
      <vt:lpstr>Teaching</vt:lpstr>
      <vt:lpstr>Summary</vt:lpstr>
      <vt:lpstr>More</vt:lpstr>
      <vt:lpstr>Queries?</vt:lpstr>
      <vt:lpstr>Languages regarding languages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Alvaro</dc:creator>
  <cp:lastModifiedBy>Peter Alvaro</cp:lastModifiedBy>
  <cp:revision>369</cp:revision>
  <cp:lastPrinted>2011-04-10T18:39:12Z</cp:lastPrinted>
  <dcterms:created xsi:type="dcterms:W3CDTF">2011-03-11T00:06:52Z</dcterms:created>
  <dcterms:modified xsi:type="dcterms:W3CDTF">2012-04-03T15:49:25Z</dcterms:modified>
</cp:coreProperties>
</file>