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37"/>
  </p:notesMasterIdLst>
  <p:handoutMasterIdLst>
    <p:handoutMasterId r:id="rId38"/>
  </p:handoutMasterIdLst>
  <p:sldIdLst>
    <p:sldId id="256" r:id="rId2"/>
    <p:sldId id="325" r:id="rId3"/>
    <p:sldId id="294" r:id="rId4"/>
    <p:sldId id="295" r:id="rId5"/>
    <p:sldId id="296" r:id="rId6"/>
    <p:sldId id="328" r:id="rId7"/>
    <p:sldId id="326" r:id="rId8"/>
    <p:sldId id="327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29" r:id="rId21"/>
    <p:sldId id="330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21" r:id="rId33"/>
    <p:sldId id="322" r:id="rId34"/>
    <p:sldId id="323" r:id="rId35"/>
    <p:sldId id="324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7"/>
  </p:normalViewPr>
  <p:slideViewPr>
    <p:cSldViewPr>
      <p:cViewPr varScale="1">
        <p:scale>
          <a:sx n="110" d="100"/>
          <a:sy n="110" d="100"/>
        </p:scale>
        <p:origin x="1680" y="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C3F54B-83D6-134D-BC96-F6CE7C0ABF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63AE9-BE82-5148-92BE-D4F5804BA1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fld id="{73B93FD0-A1B4-E744-A576-90DFD011C9BF}" type="datetimeFigureOut">
              <a:rPr lang="en-US"/>
              <a:pPr>
                <a:defRPr/>
              </a:pPr>
              <a:t>1/23/20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A597E8-7C49-4F48-937F-F30E02CAD3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8574A5-59A3-4247-9F8C-5D2E96DCD3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fld id="{9CB19FDD-3B5C-554E-9377-3F4BD2674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3B61EEE-E438-D543-AF36-A8E03301CA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Garamond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47B3C80-F386-1241-9E51-84C9BC4AB0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Garamond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D4E7FAF1-BA09-144B-A79D-7942261DE95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65DF2EE4-C79E-DF47-9E00-F4FC365AF86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94F128B1-B299-9549-8EF5-FF81939B71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Garamond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9DD96A9F-07F6-894E-9784-C2995ED86C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fld id="{69A89510-DA94-7840-A99F-5E0263BFCA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A4794E4-B46B-5B4A-AD60-55058868E2CF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90CD464-4CF7-EC48-91DF-A0596ED1141E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F1CBF65F-4E2A-E24F-9619-EA92F24F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>
            <a:extLst>
              <a:ext uri="{FF2B5EF4-FFF2-40B4-BE49-F238E27FC236}">
                <a16:creationId xmlns:a16="http://schemas.microsoft.com/office/drawing/2014/main" id="{ACEB7037-355E-9941-9DF7-9CCF44E57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3212889B-A199-7440-966A-022CA6667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5C7FA7-DC41-8E42-B43B-9E50E46BA5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18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03FF6E16-22F9-F940-A7D0-A0C5BC6D3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66536B6F-9308-7C4C-9435-33BABF9D7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B27A1054-411B-D84F-85E2-ABE433659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9689C-AFD5-F64B-8A6C-56573996A8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42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17628452-8EF1-D941-A188-0D27A7464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B3980459-A1C8-A842-992C-12C67124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2C791401-B680-9E4B-A828-D04D0583B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B8521-C27A-D941-B488-5AAD4BA5E7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4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5DEF17AA-8D45-054C-8F5D-A526BC3CB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08BF0D61-3472-274B-AA27-C85EBF6AA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21F75647-B02E-1B4B-8A94-360E9D6EA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A786-EB20-0F45-88EE-44A9A90C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73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48340C-9408-D244-97F1-5C02C1C98704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2B2E37-2AC7-0B40-B4DB-2723BCA520E4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24B7CD1-1D4A-5747-8D98-CB9CDCE81170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BD3CDDD-FF01-CC4A-B8B2-E686ABF6CE52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9F2CFC9-E2F9-4D4A-AF7B-7A6AA633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70F2926-9AF1-7D49-8D28-66AC86DD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AA0436D-DD77-2344-92E6-37F93D5C5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8D84D8-B0B9-8A43-AD78-41C5EDE2FB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69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32CAB42A-7F9D-1D4A-BD21-BA09D07F2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C309A26E-7DF3-EE44-B35D-0488D1C04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67117B85-FB67-1247-91E9-23D4217B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5D201-D072-FA42-B185-28A57A86E4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75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12B923-AF76-B841-8668-8A73BDAEE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DA7C1-5565-9944-8C09-7C3D4A13B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B5C4E6-61AC-A94C-8CA2-CCECB32E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94518A-5D6D-2142-BE42-753B51BB62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43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785ECDBF-CC46-8F40-9ED0-500C64E3B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AD8B2415-A68F-0646-9FDD-90FE9841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17EDE087-E274-694D-A0E6-7AF51FF98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8B339-9827-9941-B118-C8B7F1051A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71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C7B988-C005-D84C-BFBC-563CB7AC53D3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A2EC0C-1ACA-2A47-BB59-31DBB2BAE150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8B3D1A38-B664-A244-853F-665AF150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EFC1581-A81A-064F-A78A-4C4438CA2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A784581-B9BF-F94A-B126-1DC680E9F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423C21-465D-9649-A3E2-C8264D158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23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4FDB0-69AF-7D49-936C-41E66528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7F89A0-ED9C-7644-9453-406F173A4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1DDB6-6BA9-BA4A-B5CA-7F8062CFF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DC9F53-8B4C-124B-89CC-7D6E383DF0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03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B16DAA-A497-3C43-BE6E-5E02BC6AFCD8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lvl1pPr indent="-282575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0"/>
              <a:buNone/>
              <a:defRPr/>
            </a:pPr>
            <a:endParaRPr lang="en-US" sz="3200">
              <a:latin typeface="Gill Sans MT" charset="0"/>
            </a:endParaRPr>
          </a:p>
        </p:txBody>
      </p:sp>
      <p:sp>
        <p:nvSpPr>
          <p:cNvPr id="6" name="Process 5">
            <a:extLst>
              <a:ext uri="{FF2B5EF4-FFF2-40B4-BE49-F238E27FC236}">
                <a16:creationId xmlns:a16="http://schemas.microsoft.com/office/drawing/2014/main" id="{160A7341-3EC0-5F4A-9342-91DB0E119632}"/>
              </a:ext>
            </a:extLst>
          </p:cNvPr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blurRad="25400" dist="25400" dir="3299947" sx="96001" sy="96001" algn="tl" rotWithShape="0">
              <a:srgbClr val="EBDAB1">
                <a:alpha val="39998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7" name="Process 6">
            <a:extLst>
              <a:ext uri="{FF2B5EF4-FFF2-40B4-BE49-F238E27FC236}">
                <a16:creationId xmlns:a16="http://schemas.microsoft.com/office/drawing/2014/main" id="{D67571C2-D67C-5F4F-B582-777161C462A9}"/>
              </a:ext>
            </a:extLst>
          </p:cNvPr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blurRad="25400"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25457BB6-0E61-E84E-8388-006CCC7FE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4B2952A6-CD97-4C4B-A6F0-97C485760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C7C025CC-C5F8-E849-88D5-250FC745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67145E-0575-F041-A021-ACEE09212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20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>
            <a:extLst>
              <a:ext uri="{FF2B5EF4-FFF2-40B4-BE49-F238E27FC236}">
                <a16:creationId xmlns:a16="http://schemas.microsoft.com/office/drawing/2014/main" id="{5721BD5D-9736-C545-A4E9-8C1CDF86234D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821851D-F579-E94A-B9C5-B2E1E48DA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blurRad="25400" dist="25400" dir="5400000" algn="tl" rotWithShape="0">
              <a:srgbClr val="AFA58D">
                <a:alpha val="8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A3052CF2-CA00-7C4C-9105-13E07AB88ADF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61664C-2FFB-734F-A143-97054FD5D248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B155D8E3-1ECA-5442-B2E0-29A20DE5D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Text Placeholder 8">
            <a:extLst>
              <a:ext uri="{FF2B5EF4-FFF2-40B4-BE49-F238E27FC236}">
                <a16:creationId xmlns:a16="http://schemas.microsoft.com/office/drawing/2014/main" id="{BE447232-4F1B-1346-A8F7-9873EBFF93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4588B614-F496-7445-AA90-4B69A22C3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B5A788"/>
                </a:solidFill>
                <a:latin typeface="Garamond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FE9CA26-5933-2048-8652-BECB5FBFE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B5A788"/>
                </a:solidFill>
                <a:latin typeface="Garamond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7E43207A-B078-7C42-872B-9BF95FD6E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  <a:latin typeface="Garamond" charset="0"/>
                <a:ea typeface="ＭＳ Ｐゴシック" charset="-128"/>
              </a:defRPr>
            </a:lvl1pPr>
          </a:lstStyle>
          <a:p>
            <a:pPr>
              <a:defRPr/>
            </a:pPr>
            <a:fld id="{737F1EF2-6888-1743-BEC9-03440F244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D4FB69-5CF5-B948-99C7-37659A15AC64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0" r:id="rId2"/>
    <p:sldLayoutId id="2147483806" r:id="rId3"/>
    <p:sldLayoutId id="2147483801" r:id="rId4"/>
    <p:sldLayoutId id="2147483807" r:id="rId5"/>
    <p:sldLayoutId id="2147483802" r:id="rId6"/>
    <p:sldLayoutId id="2147483808" r:id="rId7"/>
    <p:sldLayoutId id="2147483809" r:id="rId8"/>
    <p:sldLayoutId id="2147483810" r:id="rId9"/>
    <p:sldLayoutId id="2147483803" r:id="rId10"/>
    <p:sldLayoutId id="214748380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" charset="0"/>
          <a:ea typeface="ＭＳ Ｐゴシック" pitchFamily="-1" charset="-128"/>
          <a:cs typeface="ＭＳ Ｐゴシック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" charset="0"/>
          <a:ea typeface="ＭＳ Ｐゴシック" pitchFamily="-1" charset="-128"/>
          <a:cs typeface="ＭＳ Ｐゴシック" pitchFamily="-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" charset="0"/>
          <a:ea typeface="ＭＳ Ｐゴシック" pitchFamily="-1" charset="-128"/>
          <a:cs typeface="ＭＳ Ｐゴシック" pitchFamily="-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" charset="0"/>
          <a:ea typeface="ＭＳ Ｐゴシック" pitchFamily="-1" charset="-128"/>
          <a:cs typeface="ＭＳ Ｐゴシック" pitchFamily="-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2" charset="2"/>
        <a:buChar char=""/>
        <a:defRPr sz="3200" kern="1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2" charset="2"/>
        <a:buChar char=""/>
        <a:defRPr sz="24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2" charset="2"/>
        <a:buChar char="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2" charset="2"/>
        <a:buChar char=""/>
        <a:defRPr sz="2000" kern="120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9C34C0D-8493-7345-8245-E02AD26425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Troublesome Punctuation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32425114-0D34-CA48-96B3-021A501EC08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 marL="26988" eaLnBrk="1" hangingPunct="1"/>
            <a:r>
              <a:rPr lang="en-US" altLang="en-US" dirty="0">
                <a:solidFill>
                  <a:srgbClr val="320E04"/>
                </a:solidFill>
                <a:ea typeface="ＭＳ Ｐゴシック" panose="020B0600070205080204" pitchFamily="34" charset="-128"/>
              </a:rPr>
              <a:t>With examples blatantly stolen from Bill Bryson</a:t>
            </a:r>
            <a:r>
              <a:rPr lang="ja-JP" altLang="en-US">
                <a:solidFill>
                  <a:srgbClr val="320E04"/>
                </a:solidFill>
                <a:ea typeface="ＭＳ Ｐゴシック" panose="020B0600070205080204" pitchFamily="34" charset="-128"/>
              </a:rPr>
              <a:t>’</a:t>
            </a:r>
            <a:r>
              <a:rPr lang="en-US" altLang="ja-JP" dirty="0">
                <a:solidFill>
                  <a:srgbClr val="320E04"/>
                </a:solidFill>
                <a:ea typeface="ＭＳ Ｐゴシック" panose="020B0600070205080204" pitchFamily="34" charset="-128"/>
              </a:rPr>
              <a:t>s “A Dictionary of Troublesome Words.”</a:t>
            </a:r>
            <a:endParaRPr lang="en-US" altLang="en-US" dirty="0">
              <a:solidFill>
                <a:srgbClr val="320E04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2D447770-92AA-9C4F-B7BF-F6FD79279DC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2FC46022-CD41-2F47-B5E6-54861C0E36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Correct: “Texas is bordered by four states: New Mexico, Arkansas, Oklahoma, and Louisiana.”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Correct: “The four states bordering Texas are New Mexico, Arkansas, Oklahoma, and Louisiana.”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F8BB10F2-F01E-D446-B914-C059F3AE362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effectLst/>
                <a:ea typeface="ＭＳ Ｐゴシック" panose="020B0600070205080204" pitchFamily="34" charset="-128"/>
              </a:rPr>
              <a:t>The comma,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C6865D7D-FDD7-9B47-8583-DA9402DA42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When do you need a comma?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1. Use a comma when the information provided is clearly parenthetical.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F9761A16-85A4-0742-A807-1FD377AED05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09889B7C-8F75-F24E-A3AA-D52B8A5D52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Correct: “Mr. Lawson, the energy secretary, was unavailable for comment.”</a:t>
            </a:r>
          </a:p>
          <a:p>
            <a:pPr eaLnBrk="1" hangingPunct="1"/>
            <a:endParaRPr lang="en-US" altLang="ja-JP" sz="28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Correct: “The ambassador, who arrived in Britain two days ago, yesterday met with the Prime Minister.”</a:t>
            </a:r>
            <a:endParaRPr lang="en-US" altLang="ja-JP" sz="280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 both statements, the sentence would read clearly without the phrase between commas.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0E3C5D94-2266-8D4D-BC2C-B52E080B745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C7FAB6EC-AB8F-604B-996D-527B38F7D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Parse this statement without the parenthetical phrase: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“At nine she won a scholarship to Millsfield, the private school, for bright children of the rich.”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66EBBFDF-F4E2-0540-B70D-D03BD5C8719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2164AE60-7693-9F4D-B580-0E6140445F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2.  Use a comma when the information is nonrestrictive.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Nonrestrictive: “John Fowler’s first novel, </a:t>
            </a:r>
            <a:r>
              <a:rPr lang="en-US" altLang="en-US" i="1" dirty="0">
                <a:ea typeface="ＭＳ Ｐゴシック" panose="020B0600070205080204" pitchFamily="34" charset="-128"/>
              </a:rPr>
              <a:t>The Collector</a:t>
            </a:r>
            <a:r>
              <a:rPr lang="en-US" altLang="en-US" dirty="0">
                <a:ea typeface="ＭＳ Ｐゴシック" panose="020B0600070205080204" pitchFamily="34" charset="-128"/>
              </a:rPr>
              <a:t>, was a bestseller.”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Restrictive (no comma needed): “John Fowler's novel </a:t>
            </a:r>
            <a:r>
              <a:rPr lang="en-US" altLang="en-US" i="1" dirty="0">
                <a:ea typeface="ＭＳ Ｐゴシック" panose="020B0600070205080204" pitchFamily="34" charset="-128"/>
              </a:rPr>
              <a:t>The Collector</a:t>
            </a:r>
            <a:r>
              <a:rPr lang="en-US" altLang="en-US" dirty="0">
                <a:ea typeface="ＭＳ Ｐゴシック" panose="020B0600070205080204" pitchFamily="34" charset="-128"/>
              </a:rPr>
              <a:t> was a bestseller.”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76117276-A1AC-CE4A-BB3F-191CFFFE903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3C35B1C3-2F75-D74C-B8A6-6F7D36835C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8001000" cy="4648200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Incorrect: “Mrs. Thatcher and her husband Denis left London yesterday.</a:t>
            </a:r>
            <a:r>
              <a:rPr lang="en-US" altLang="ja-JP" dirty="0">
                <a:ea typeface="ＭＳ Ｐゴシック" panose="020B0600070205080204" pitchFamily="34" charset="-128"/>
              </a:rPr>
              <a:t>”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Correct: </a:t>
            </a:r>
            <a:r>
              <a:rPr lang="en-US" altLang="ja-JP" dirty="0">
                <a:ea typeface="ＭＳ Ｐゴシック" panose="020B0600070205080204" pitchFamily="34" charset="-128"/>
              </a:rPr>
              <a:t>“Mrs. Thatcher and her husband, Denis, left London yesterday.”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26B28F6A-9F78-8A41-8C72-F1D39DBA85C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BC792D92-F793-C24B-B31F-EC3B692FC2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3. Use a comma with forms of address.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Incorrect: “Good Morning America”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Correct: “Good Morning, America”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B90FBA43-E0E2-1C42-A964-A7989276821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D2B06281-D92E-5D48-9D9C-D17F485170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Are you telling Mr. Herriot that you’re choking?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Correct: “I’m choking, Mr. Herriot”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Incorrect “I’m choking Mr. Herriot”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03423430-4EDA-EC4C-815F-6E70037B2B9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33FA8990-56A9-C040-908F-0A777B3178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4. Optional: Use a comma with interpolated words or phrases.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Interpolated words and phrases?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However, moreover, so, fortunately, contrary to popular opinion...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DCF56D67-7703-E54D-8C36-5BB45EF2E21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FC0E3A5F-99D5-BC42-B399-2146D56112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Examples: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"However, when the roads are wet..."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"Meanwhile, on the other side of town..."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Not always necessary, but recommended.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65072CA-42C9-6F4E-A21B-3021D5513C6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effectLst/>
                <a:ea typeface="ＭＳ Ｐゴシック" panose="020B0600070205080204" pitchFamily="34" charset="-128"/>
              </a:rPr>
              <a:t>The Apostrophe:  ’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CFA2F50E-0F4E-BA40-89A3-43ECD220BF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Possessives.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Contractions.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NOT plurals.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But what about multiple possessives?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71374-7434-2442-ACAA-814306E19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The Oxford Comma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009A8F7A-343E-DD4C-9BAA-CD8683398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Which is correct?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colors of the flag are red, white, and blue.</a:t>
            </a:r>
          </a:p>
          <a:p>
            <a:pPr lvl="1">
              <a:buFont typeface="Verdana" panose="020B060403050404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Vs.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colors of the flag are red, white and blue.</a:t>
            </a:r>
          </a:p>
          <a:p>
            <a:pPr>
              <a:buFont typeface="Wingdings 2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The first is preferred in US English.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 second is preferred in UK English.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Yes, the Oxford Comma is the one preferred in US English.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7E55C-FCFE-704A-9BCE-3DDAF5A67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90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In defense of the Oxford Comma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3203D07A-1ADC-7142-92D3-FD60F6A1C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Which is correct?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 dedicate this novel to my parents, Ayn Rand, and God.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 dedicate this novel to my parents, Ayn Rand and God.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90D892AF-8467-4642-8CA2-4611305104B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The dash </a:t>
            </a:r>
            <a:r>
              <a:rPr lang="en-US" altLang="en-US">
                <a:effectLst/>
                <a:ea typeface="ＭＳ Ｐゴシック" charset="-128"/>
              </a:rPr>
              <a:t>— 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EC59FEA4-DCC0-C046-9C5E-7A8C59E8B6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Used in pairs to enclose parenthetical matter.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He fell there — cold and bleeding — on the stone marble floor.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Used singly to indicate a sharp break in a sentence.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He cried out — but no one came.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Used to emphasize a point.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Use dashes sparingly — not just to replace more appropriate punctuation.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72126ABB-AADD-EC4D-AD9F-EC780E2A2B6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Ellipsis...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378B8F03-813F-734A-BBE0-2A6982FB58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Used to indicate that material has been omitted.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When ending a sentence with an ellipsis, a final period (making four, total) is not necessary.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9B5AE6D7-5503-EF4E-892E-F74C8ADA755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The exclamation point!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734117ED-8929-9C4B-B610-E9B4FF1E3F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Used to show strong emotion.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Correct: “Look!  Up in the sky!  It’s Superman!”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See Elliot S! Maggin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Incorrect: Virtually anywhere in formal writing.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Exception: Warnings.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0A3AAD20-B188-B44A-ABB2-868DBF0BBCF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The question mark?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4BC44A0D-2B08-5544-95C2-7A241FD985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Appears at the end of a question.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However, it shouldn't appear at the end of a sentence that </a:t>
            </a:r>
            <a:r>
              <a:rPr lang="en-US" altLang="en-US" i="1">
                <a:ea typeface="ＭＳ Ｐゴシック" panose="020B0600070205080204" pitchFamily="34" charset="-128"/>
              </a:rPr>
              <a:t>isn't</a:t>
            </a:r>
            <a:r>
              <a:rPr lang="en-US" altLang="en-US">
                <a:ea typeface="ＭＳ Ｐゴシック" panose="020B0600070205080204" pitchFamily="34" charset="-128"/>
              </a:rPr>
              <a:t> a question.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Question marks appear at the end of direct questions, but not at the end of indirect questions.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E391019B-7980-944C-B24B-C10B54CA22B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 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49E7D15E-E466-E447-8D85-4D021861A4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Direct questions: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“How old are you?”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“Why should I care?”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8140FAF6-8B35-6844-B3C8-A889B67048B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4F9B4043-9B3D-1D46-B332-CBEB5F946F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Indirect questions: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“I asked how old you were.”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“Tell me why I should care.”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086C6021-95D9-5F49-BCE1-F78FA15F284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ja-JP" dirty="0">
                <a:solidFill>
                  <a:schemeClr val="tx1"/>
                </a:solidFill>
                <a:effectLst/>
                <a:ea typeface="ＭＳ Ｐゴシック" panose="020B0600070205080204" pitchFamily="34" charset="-128"/>
              </a:rPr>
              <a:t>“Quotation marks”</a:t>
            </a:r>
            <a:endParaRPr lang="en-US" altLang="en-US" dirty="0">
              <a:solidFill>
                <a:schemeClr val="tx1"/>
              </a:solidFill>
              <a:effectLst/>
              <a:ea typeface="ＭＳ Ｐゴシック" panose="020B0600070205080204" pitchFamily="34" charset="-128"/>
            </a:endParaRP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5FD9F0AB-047A-364A-B551-0B476CEE92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Punctuation goes inside the quotation marks.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dirty="0">
                <a:ea typeface="ＭＳ Ｐゴシック" panose="020B0600070205080204" pitchFamily="34" charset="-128"/>
              </a:rPr>
              <a:t>“The Fish,” “Poetry,” and “The Monkeys” are in Marianne Moore's </a:t>
            </a:r>
            <a:r>
              <a:rPr lang="en-US" altLang="ja-JP" i="1" dirty="0">
                <a:ea typeface="ＭＳ Ｐゴシック" panose="020B0600070205080204" pitchFamily="34" charset="-128"/>
              </a:rPr>
              <a:t>Selected Poems</a:t>
            </a:r>
            <a:r>
              <a:rPr lang="en-US" altLang="ja-JP" dirty="0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B8F1964E-4334-4C45-8BB7-81F4E2F9791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7E501FA9-DB2D-414F-9DBC-D03C9F47E8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For quotes within quotes, use a single quotation mark.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ja-JP" dirty="0">
                <a:ea typeface="ＭＳ Ｐゴシック" panose="020B0600070205080204" pitchFamily="34" charset="-128"/>
              </a:rPr>
              <a:t>“He said </a:t>
            </a:r>
            <a:r>
              <a:rPr lang="ja-JP" altLang="en-US">
                <a:ea typeface="ＭＳ Ｐゴシック" panose="020B0600070205080204" pitchFamily="34" charset="-128"/>
              </a:rPr>
              <a:t>‘</a:t>
            </a:r>
            <a:r>
              <a:rPr lang="en-US" altLang="ja-JP" dirty="0">
                <a:ea typeface="ＭＳ Ｐゴシック" panose="020B0600070205080204" pitchFamily="34" charset="-128"/>
              </a:rPr>
              <a:t>I will not go.’”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(Note: The general rule for quotes within quotes within quotes is to re-work your writing so these aren’</a:t>
            </a:r>
            <a:r>
              <a:rPr lang="en-US" altLang="ja-JP" dirty="0">
                <a:ea typeface="ＭＳ Ｐゴシック" panose="020B0600070205080204" pitchFamily="34" charset="-128"/>
              </a:rPr>
              <a:t>t required.)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47D27565-89DA-7441-A0D1-2E57BC0A98C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9E1AABBD-C882-8D42-9DD7-FA5FF98FCC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In conditions of shared ownership: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Example: Two cats share a single water dish.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Incorrect: “The white cat’s and black cat’s water dish.”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Correct: “The white cat and black cat’s water dish.”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5973A7DD-D583-7248-B7E5-006A74DAE2E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40D1B266-B78B-6244-917B-3BC242D6FC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Question marks in quotations: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The question mark goes inside the quotation mark if the quotation is asking a question.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Example: The child asked </a:t>
            </a:r>
            <a:r>
              <a:rPr lang="en-US" altLang="ja-JP" dirty="0">
                <a:ea typeface="ＭＳ Ｐゴシック" panose="020B0600070205080204" pitchFamily="34" charset="-128"/>
              </a:rPr>
              <a:t>“Will we be leaving soon?”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90187053-D5C3-6146-A444-37F95F8E550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DBFC2B3D-0C59-7741-9612-53FB063F89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The question mark goes outside the quotation mark if the overall statement is asking a question.</a:t>
            </a:r>
          </a:p>
          <a:p>
            <a:pPr eaLnBrk="1" hangingPunct="1"/>
            <a:endParaRPr lang="en-US" altLang="en-US" b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Example: Did you just say </a:t>
            </a:r>
            <a:r>
              <a:rPr lang="en-US" altLang="ja-JP" dirty="0">
                <a:ea typeface="ＭＳ Ｐゴシック" panose="020B0600070205080204" pitchFamily="34" charset="-128"/>
              </a:rPr>
              <a:t>“I don’t know”?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01FA0AEE-D555-1D40-91CC-AC949CF2E62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842E7AB6-FAFF-0D41-8B04-276C7B6691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Avoid quotation marks around indirect quotations.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Incorrect: After leaving the scene of the domestic quarrel, the officer said “he was due for a coffee break.”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C01AB248-D49F-4846-815E-D2CB6373D0E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5CC50D12-8CDE-0749-ABAF-A24FAA9172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Correct: After leaving the scene of the domestic quarrel, the officer said he was “due for a coffee break.”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Better still: After leaving the scene of the domestic quarrel, the officer said he was due for a coffee break.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E23BE969-998D-9948-805D-3CBF5124B81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  <a:effectLst/>
                <a:ea typeface="ＭＳ Ｐゴシック" panose="020B0600070205080204" pitchFamily="34" charset="-128"/>
              </a:rPr>
              <a:t>The semicolon;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088F8F0E-8377-A145-BE60-98BB33C76F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The semicolon connects independent clauses not joined by a conjunction.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“Injustice is relatively easy to bear; what stings is justice.” - H.L. Mencken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067769CF-61C9-A143-BC1F-DBCF6EADE7E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A4BA84A9-C5A0-1C4C-AC9B-CE4908EBFE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It can also be used to separate items in a series containing internal punctuation.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“The only sensible ends of literature are first, the pleasurable toil of writing; second, the gratification of one's family and friends; and lastly, the solid cash.”  - Nathaniel Hawthorne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2CFC2396-12E3-3940-B0E2-022B07619B8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E1F6DFFB-C366-EA45-8FF1-3E8C30A420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Do the cats have separate water dishes?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“The white cat’s and the black cat’s water dishes.”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64934CBF-8BD6-AE46-89BB-76B3F55360D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F5DC1F77-05EC-1342-A28D-8EBF967465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Use a possessive apostrophe for units of measure: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Incorrect: “Ms. </a:t>
            </a:r>
            <a:r>
              <a:rPr lang="en-US" altLang="en-US" dirty="0" err="1">
                <a:ea typeface="ＭＳ Ｐゴシック" panose="020B0600070205080204" pitchFamily="34" charset="-128"/>
              </a:rPr>
              <a:t>Tanovitz</a:t>
            </a:r>
            <a:r>
              <a:rPr lang="en-US" altLang="en-US" dirty="0">
                <a:ea typeface="ＭＳ Ｐゴシック" panose="020B0600070205080204" pitchFamily="34" charset="-128"/>
              </a:rPr>
              <a:t> had nineteen years experience.”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Correct: “Ms. </a:t>
            </a:r>
            <a:r>
              <a:rPr lang="en-US" altLang="en-US" dirty="0" err="1">
                <a:ea typeface="ＭＳ Ｐゴシック" panose="020B0600070205080204" pitchFamily="34" charset="-128"/>
              </a:rPr>
              <a:t>Tanovitz</a:t>
            </a:r>
            <a:r>
              <a:rPr lang="en-US" altLang="en-US" dirty="0">
                <a:ea typeface="ＭＳ Ｐゴシック" panose="020B0600070205080204" pitchFamily="34" charset="-128"/>
              </a:rPr>
              <a:t> had nineteen years’ experience.”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8DE518E3-402F-1F4B-85BB-C830C7D88BC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How to frustrate grammar nerds in three short letters.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3E710A87-DB64-1748-8421-1DCBA36D29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The possessive form of “</a:t>
            </a:r>
            <a:r>
              <a:rPr lang="en-US" altLang="ja-JP" sz="2800">
                <a:ea typeface="ＭＳ Ｐゴシック" panose="020B0600070205080204" pitchFamily="34" charset="-128"/>
              </a:rPr>
              <a:t>it” is “its”.  I-T-S.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Note the lack of apostrophe.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Note it again.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Commit it to memory.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Yes, it’</a:t>
            </a:r>
            <a:r>
              <a:rPr lang="en-US" altLang="ja-JP" sz="2400">
                <a:ea typeface="ＭＳ Ｐゴシック" panose="020B0600070205080204" pitchFamily="34" charset="-128"/>
              </a:rPr>
              <a:t>s a special-case rule, violating the general rule of using an apostrophe in possessives, but you can remember it.</a:t>
            </a:r>
          </a:p>
          <a:p>
            <a:pPr lvl="1" eaLnBrk="1" hangingPunct="1"/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If you are using a contraction of  “</a:t>
            </a:r>
            <a:r>
              <a:rPr lang="en-US" altLang="ja-JP" sz="2800">
                <a:ea typeface="ＭＳ Ｐゴシック" panose="020B0600070205080204" pitchFamily="34" charset="-128"/>
              </a:rPr>
              <a:t>it is”, you should use an apostrophe: I-T-’-S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D8C12C3A-E871-AB4C-B01C-5CA44272FE4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Minor uses of the apostrophe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8E6FC845-E486-A44D-8017-A212110194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 fill in missing figures in dates: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The winter of ‘</a:t>
            </a:r>
            <a:r>
              <a:rPr lang="en-US" altLang="ja-JP">
                <a:ea typeface="ＭＳ Ｐゴシック" panose="020B0600070205080204" pitchFamily="34" charset="-128"/>
              </a:rPr>
              <a:t>04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 fill in the omission of letters: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Cat-o’</a:t>
            </a:r>
            <a:r>
              <a:rPr lang="en-US" altLang="ja-JP">
                <a:ea typeface="ＭＳ Ｐゴシック" panose="020B0600070205080204" pitchFamily="34" charset="-128"/>
              </a:rPr>
              <a:t>-nine tails</a:t>
            </a:r>
          </a:p>
          <a:p>
            <a:pPr lvl="1" eaLnBrk="1" hangingPunct="1"/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I s’pose we should have done something.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Irish names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Scarlet O’</a:t>
            </a:r>
            <a:r>
              <a:rPr lang="en-US" altLang="ja-JP">
                <a:ea typeface="ＭＳ Ｐゴシック" panose="020B0600070205080204" pitchFamily="34" charset="-128"/>
              </a:rPr>
              <a:t>Hara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Eugene O’</a:t>
            </a:r>
            <a:r>
              <a:rPr lang="en-US" altLang="ja-JP">
                <a:ea typeface="ＭＳ Ｐゴシック" panose="020B0600070205080204" pitchFamily="34" charset="-128"/>
              </a:rPr>
              <a:t>Neill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2434615-63C5-AA4B-B3A8-6ED6D0D8B59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Annoying exceptions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41A82970-BC5A-324F-BE5B-217EC78C33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dirty="0">
                <a:ea typeface="ＭＳ Ｐゴシック" panose="020B0600070205080204" pitchFamily="34" charset="-128"/>
              </a:rPr>
              <a:t>‘N Sync (Proper Noun)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Achilles’</a:t>
            </a:r>
            <a:r>
              <a:rPr lang="en-US" altLang="ja-JP" dirty="0">
                <a:ea typeface="ＭＳ Ｐゴシック" panose="020B0600070205080204" pitchFamily="34" charset="-128"/>
              </a:rPr>
              <a:t> Heel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Should be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Achilles’s Heel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 (Long term use trumps consistent grammar)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St. Thomas’</a:t>
            </a:r>
            <a:r>
              <a:rPr lang="en-US" altLang="ja-JP" dirty="0">
                <a:ea typeface="ＭＳ Ｐゴシック" panose="020B0600070205080204" pitchFamily="34" charset="-128"/>
              </a:rPr>
              <a:t> Hospital (Proper noun </a:t>
            </a:r>
            <a:r>
              <a:rPr lang="en-US" altLang="ja-JP" i="1" dirty="0">
                <a:ea typeface="ＭＳ Ｐゴシック" panose="020B0600070205080204" pitchFamily="34" charset="-128"/>
              </a:rPr>
              <a:t>and</a:t>
            </a:r>
            <a:r>
              <a:rPr lang="en-US" altLang="ja-JP" dirty="0">
                <a:ea typeface="ＭＳ Ｐゴシック" panose="020B0600070205080204" pitchFamily="34" charset="-128"/>
              </a:rPr>
              <a:t> long term use)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Jeff Bridges’</a:t>
            </a:r>
            <a:r>
              <a:rPr lang="en-US" altLang="ja-JP" dirty="0">
                <a:ea typeface="ＭＳ Ｐゴシック" panose="020B0600070205080204" pitchFamily="34" charset="-128"/>
              </a:rPr>
              <a:t> performance (the name ends in an “</a:t>
            </a:r>
            <a:r>
              <a:rPr lang="en-US" altLang="ja-JP" dirty="0" err="1">
                <a:ea typeface="ＭＳ Ｐゴシック" panose="020B0600070205080204" pitchFamily="34" charset="-128"/>
              </a:rPr>
              <a:t>iz</a:t>
            </a:r>
            <a:r>
              <a:rPr lang="en-US" altLang="ja-JP" dirty="0">
                <a:ea typeface="ＭＳ Ｐゴシック" panose="020B0600070205080204" pitchFamily="34" charset="-128"/>
              </a:rPr>
              <a:t>” sound)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B4225D6-A936-2E48-A6BF-CD4AA142B6C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The colon :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542395D7-CC8B-DA4B-BE81-1E8E4E0A33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Marks an introduction or indicates the start of a series.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Not used to separate a verb from its object.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Incorrect: “The four states bordering Texas are: New Mexico, Arkansas, Oklahoma, and Louisiana.</a:t>
            </a:r>
            <a:r>
              <a:rPr lang="en-US" altLang="ja-JP" dirty="0">
                <a:ea typeface="ＭＳ Ｐゴシック" panose="020B0600070205080204" pitchFamily="34" charset="-128"/>
              </a:rPr>
              <a:t>”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495</TotalTime>
  <Words>1290</Words>
  <Application>Microsoft Macintosh PowerPoint</Application>
  <PresentationFormat>On-screen Show (4:3)</PresentationFormat>
  <Paragraphs>176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ＭＳ Ｐゴシック</vt:lpstr>
      <vt:lpstr>Arial</vt:lpstr>
      <vt:lpstr>Garamond</vt:lpstr>
      <vt:lpstr>Gill Sans MT</vt:lpstr>
      <vt:lpstr>Verdana</vt:lpstr>
      <vt:lpstr>Wingdings</vt:lpstr>
      <vt:lpstr>Wingdings 2</vt:lpstr>
      <vt:lpstr>Solstice</vt:lpstr>
      <vt:lpstr>Troublesome Punctuation</vt:lpstr>
      <vt:lpstr>The Apostrophe:  ’</vt:lpstr>
      <vt:lpstr>PowerPoint Presentation</vt:lpstr>
      <vt:lpstr>PowerPoint Presentation</vt:lpstr>
      <vt:lpstr>PowerPoint Presentation</vt:lpstr>
      <vt:lpstr>How to frustrate grammar nerds in three short letters.</vt:lpstr>
      <vt:lpstr>Minor uses of the apostrophe</vt:lpstr>
      <vt:lpstr>Annoying exceptions</vt:lpstr>
      <vt:lpstr>The colon :</vt:lpstr>
      <vt:lpstr>PowerPoint Presentation</vt:lpstr>
      <vt:lpstr>The comma,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Oxford Comma</vt:lpstr>
      <vt:lpstr>In defense of the Oxford Comma</vt:lpstr>
      <vt:lpstr>The dash — </vt:lpstr>
      <vt:lpstr>Ellipsis...</vt:lpstr>
      <vt:lpstr>The exclamation point!</vt:lpstr>
      <vt:lpstr>The question mark?</vt:lpstr>
      <vt:lpstr> </vt:lpstr>
      <vt:lpstr>PowerPoint Presentation</vt:lpstr>
      <vt:lpstr>“Quotation marks”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semicolon;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Project</dc:title>
  <dc:creator>Gerald B. Moulds</dc:creator>
  <cp:lastModifiedBy>Gerald B Moulds</cp:lastModifiedBy>
  <cp:revision>36</cp:revision>
  <dcterms:created xsi:type="dcterms:W3CDTF">2013-04-18T20:23:51Z</dcterms:created>
  <dcterms:modified xsi:type="dcterms:W3CDTF">2020-01-23T22:24:53Z</dcterms:modified>
</cp:coreProperties>
</file>