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57" r:id="rId4"/>
    <p:sldId id="259" r:id="rId5"/>
    <p:sldId id="260" r:id="rId6"/>
    <p:sldId id="261" r:id="rId7"/>
    <p:sldId id="268" r:id="rId8"/>
    <p:sldId id="258" r:id="rId9"/>
    <p:sldId id="267" r:id="rId10"/>
    <p:sldId id="275" r:id="rId11"/>
    <p:sldId id="276" r:id="rId12"/>
    <p:sldId id="277" r:id="rId13"/>
    <p:sldId id="274" r:id="rId14"/>
    <p:sldId id="269" r:id="rId15"/>
    <p:sldId id="262" r:id="rId16"/>
    <p:sldId id="270" r:id="rId17"/>
    <p:sldId id="263" r:id="rId18"/>
    <p:sldId id="271" r:id="rId19"/>
    <p:sldId id="272" r:id="rId20"/>
    <p:sldId id="273" r:id="rId21"/>
    <p:sldId id="26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78"/>
    <p:restoredTop sz="94464"/>
  </p:normalViewPr>
  <p:slideViewPr>
    <p:cSldViewPr>
      <p:cViewPr varScale="1">
        <p:scale>
          <a:sx n="141" d="100"/>
          <a:sy n="141" d="100"/>
        </p:scale>
        <p:origin x="80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53ED-1A61-41C6-AE78-0E3A9596EA8D}" type="datetimeFigureOut">
              <a:rPr lang="en-US" smtClean="0"/>
              <a:pPr/>
              <a:t>4/8/20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1C73-B6CE-459B-8A79-B1E4A44F59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53ED-1A61-41C6-AE78-0E3A9596EA8D}" type="datetimeFigureOut">
              <a:rPr lang="en-US" smtClean="0"/>
              <a:pPr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1C73-B6CE-459B-8A79-B1E4A44F5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53ED-1A61-41C6-AE78-0E3A9596EA8D}" type="datetimeFigureOut">
              <a:rPr lang="en-US" smtClean="0"/>
              <a:pPr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1C73-B6CE-459B-8A79-B1E4A44F5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53ED-1A61-41C6-AE78-0E3A9596EA8D}" type="datetimeFigureOut">
              <a:rPr lang="en-US" smtClean="0"/>
              <a:pPr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1C73-B6CE-459B-8A79-B1E4A44F5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53ED-1A61-41C6-AE78-0E3A9596EA8D}" type="datetimeFigureOut">
              <a:rPr lang="en-US" smtClean="0"/>
              <a:pPr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1C73-B6CE-459B-8A79-B1E4A44F59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53ED-1A61-41C6-AE78-0E3A9596EA8D}" type="datetimeFigureOut">
              <a:rPr lang="en-US" smtClean="0"/>
              <a:pPr/>
              <a:t>4/8/20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1C73-B6CE-459B-8A79-B1E4A44F5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53ED-1A61-41C6-AE78-0E3A9596EA8D}" type="datetimeFigureOut">
              <a:rPr lang="en-US" smtClean="0"/>
              <a:pPr/>
              <a:t>4/8/20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1C73-B6CE-459B-8A79-B1E4A44F5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53ED-1A61-41C6-AE78-0E3A9596EA8D}" type="datetimeFigureOut">
              <a:rPr lang="en-US" smtClean="0"/>
              <a:pPr/>
              <a:t>4/8/20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1C73-B6CE-459B-8A79-B1E4A44F5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53ED-1A61-41C6-AE78-0E3A9596EA8D}" type="datetimeFigureOut">
              <a:rPr lang="en-US" smtClean="0"/>
              <a:pPr/>
              <a:t>4/8/20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1C73-B6CE-459B-8A79-B1E4A44F59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53ED-1A61-41C6-AE78-0E3A9596EA8D}" type="datetimeFigureOut">
              <a:rPr lang="en-US" smtClean="0"/>
              <a:pPr/>
              <a:t>4/8/20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1C73-B6CE-459B-8A79-B1E4A44F5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53ED-1A61-41C6-AE78-0E3A9596EA8D}" type="datetimeFigureOut">
              <a:rPr lang="en-US" smtClean="0"/>
              <a:pPr/>
              <a:t>4/8/20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1C73-B6CE-459B-8A79-B1E4A44F59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733453ED-1A61-41C6-AE78-0E3A9596EA8D}" type="datetimeFigureOut">
              <a:rPr lang="en-US" smtClean="0"/>
              <a:pPr/>
              <a:t>4/8/20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40421C73-B6CE-459B-8A79-B1E4A44F59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books.org/wiki/LaTeX/Mathematic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verleaf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ucsc.edu/~gmoulds/latex_185.zi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/>
              <a:t>LaTeX</a:t>
            </a:r>
            <a:r>
              <a:rPr lang="en-US" dirty="0"/>
              <a:t> Tutorial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B25C8-4436-C742-BEDA-B0A92935E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tutorial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5BA6D-9971-3543-B4BE-3B4AD3DB2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Tutorials do not require a formal writing style</a:t>
            </a:r>
          </a:p>
          <a:p>
            <a:pPr lvl="1"/>
            <a:r>
              <a:rPr lang="en-US" dirty="0"/>
              <a:t>Often, a casual approach is more accessible.</a:t>
            </a:r>
          </a:p>
          <a:p>
            <a:pPr lvl="1"/>
            <a:r>
              <a:rPr lang="en-US" dirty="0"/>
              <a:t>You can use the first person, to describe your own experience with </a:t>
            </a:r>
            <a:r>
              <a:rPr lang="en-US" dirty="0" err="1"/>
              <a:t>LaTeX</a:t>
            </a:r>
            <a:r>
              <a:rPr lang="en-US" dirty="0"/>
              <a:t>.</a:t>
            </a:r>
          </a:p>
          <a:p>
            <a:pPr lvl="3"/>
            <a:r>
              <a:rPr lang="en-US" dirty="0"/>
              <a:t>“The first time I tried to add an image, it was too big for the column and showed up on the last page…”</a:t>
            </a:r>
          </a:p>
          <a:p>
            <a:pPr lvl="1"/>
            <a:r>
              <a:rPr lang="en-US" dirty="0"/>
              <a:t>You can directly address the reader.</a:t>
            </a:r>
          </a:p>
          <a:p>
            <a:pPr lvl="3"/>
            <a:r>
              <a:rPr lang="en-US" dirty="0"/>
              <a:t>“When you first sign in to Overleaf…”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767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63EF5-9C41-5045-8073-5EB89D0C6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tutorial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C3B91-B3F2-2146-ADB0-F8ADF95F0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Remember you’re writing to a novice audience.</a:t>
            </a:r>
          </a:p>
          <a:p>
            <a:pPr lvl="1"/>
            <a:r>
              <a:rPr lang="en-US" dirty="0"/>
              <a:t>Define your terms.</a:t>
            </a:r>
          </a:p>
          <a:p>
            <a:pPr lvl="1"/>
            <a:r>
              <a:rPr lang="en-US" dirty="0"/>
              <a:t>Start with simple instructions, then build on that knowledge.</a:t>
            </a:r>
          </a:p>
          <a:p>
            <a:pPr marL="402336" lvl="1" indent="0">
              <a:buNone/>
            </a:pPr>
            <a:endParaRPr lang="en-US" dirty="0"/>
          </a:p>
          <a:p>
            <a:r>
              <a:rPr lang="en-US" dirty="0"/>
              <a:t>Examples are key</a:t>
            </a:r>
          </a:p>
          <a:p>
            <a:pPr lvl="1"/>
            <a:r>
              <a:rPr lang="en-US" dirty="0"/>
              <a:t>Show how to accomplish different tasks and explain what is happening in each example.</a:t>
            </a:r>
          </a:p>
          <a:p>
            <a:pPr lvl="1"/>
            <a:r>
              <a:rPr lang="en-US" dirty="0"/>
              <a:t>Also useful: Examples of common mistakes, and how to fix them.</a:t>
            </a:r>
          </a:p>
          <a:p>
            <a:pPr lvl="1"/>
            <a:endParaRPr lang="en-US" dirty="0"/>
          </a:p>
          <a:p>
            <a:r>
              <a:rPr lang="en-US" dirty="0"/>
              <a:t>Not all tutorials are read in a linear fashion.</a:t>
            </a:r>
          </a:p>
          <a:p>
            <a:pPr lvl="1"/>
            <a:r>
              <a:rPr lang="en-US" dirty="0"/>
              <a:t>Tutorials should be created with a top-to-bottom reader in mind, but also offer value for readers who are hunting for specific sub-sections.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936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315FD-8D46-324A-B8D4-68EDE1D22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Creating Objectives in your Tutorial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AC58C-3C66-0C4C-81B5-153F32977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This isn’t a strict requirement of tutorials, but people often learn better when they’re working towards a specific goal.</a:t>
            </a:r>
          </a:p>
          <a:p>
            <a:pPr lvl="1"/>
            <a:r>
              <a:rPr lang="en-US" sz="2000" dirty="0"/>
              <a:t>“Let’s write a simple 1-3 page class paper in </a:t>
            </a:r>
            <a:r>
              <a:rPr lang="en-US" sz="2000" dirty="0" err="1"/>
              <a:t>LaTeX</a:t>
            </a:r>
            <a:r>
              <a:rPr lang="en-US" sz="2000" dirty="0"/>
              <a:t>, using section headings, figures, tables…”</a:t>
            </a:r>
          </a:p>
          <a:p>
            <a:pPr marL="402336" lvl="1" indent="0">
              <a:buNone/>
            </a:pPr>
            <a:endParaRPr lang="en-US" sz="2000" dirty="0"/>
          </a:p>
          <a:p>
            <a:r>
              <a:rPr lang="en-US" sz="2400" dirty="0"/>
              <a:t>You can even build a narrative story:</a:t>
            </a:r>
          </a:p>
          <a:p>
            <a:pPr lvl="1"/>
            <a:r>
              <a:rPr lang="en-US" sz="2000" dirty="0"/>
              <a:t>“You’ve already written a 3-page report to send to your PI tomorrow, but she suddenly asks you to write it up in </a:t>
            </a:r>
            <a:r>
              <a:rPr lang="en-US" sz="2000" dirty="0" err="1"/>
              <a:t>LaTeX</a:t>
            </a:r>
            <a:r>
              <a:rPr lang="en-US" sz="2000" dirty="0"/>
              <a:t>.  What do you do?  Where do you start?”</a:t>
            </a:r>
          </a:p>
          <a:p>
            <a:pPr lvl="1"/>
            <a:endParaRPr lang="en-US" sz="2000" dirty="0"/>
          </a:p>
          <a:p>
            <a:r>
              <a:rPr lang="en-US" sz="2400" dirty="0"/>
              <a:t>This can make your tutorial more linear, but that may be a worthwhile trade-off.</a:t>
            </a:r>
          </a:p>
        </p:txBody>
      </p:sp>
    </p:spTree>
    <p:extLst>
      <p:ext uri="{BB962C8B-B14F-4D97-AF65-F5344CB8AC3E}">
        <p14:creationId xmlns:p14="http://schemas.microsoft.com/office/powerpoint/2010/main" val="1573713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problems to avoid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endParaRPr lang="en-US" dirty="0"/>
          </a:p>
          <a:p>
            <a:r>
              <a:rPr lang="en-US" dirty="0"/>
              <a:t>Provide a meaningful introduction, considering your audience’s perspective.</a:t>
            </a:r>
          </a:p>
          <a:p>
            <a:endParaRPr lang="en-US" dirty="0"/>
          </a:p>
          <a:p>
            <a:r>
              <a:rPr lang="en-US" dirty="0"/>
              <a:t>Use your own words, do not copy from the sample template.</a:t>
            </a:r>
          </a:p>
          <a:p>
            <a:endParaRPr lang="en-US" dirty="0"/>
          </a:p>
          <a:p>
            <a:r>
              <a:rPr lang="en-US" dirty="0"/>
              <a:t>Be sure to include all the requirements, but don’t treat the requirements list as an outline.</a:t>
            </a:r>
          </a:p>
          <a:p>
            <a:pPr lvl="1"/>
            <a:r>
              <a:rPr lang="en-US" dirty="0"/>
              <a:t>You have to meet these requirements, but not necessarily in the same order.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Explain the difference between</a:t>
            </a:r>
          </a:p>
          <a:p>
            <a:pPr>
              <a:buNone/>
            </a:pPr>
            <a:r>
              <a:rPr lang="en-US" sz="2400" dirty="0"/>
              <a:t>		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\begin{table} </a:t>
            </a:r>
            <a:r>
              <a:rPr lang="en-US" sz="2400" dirty="0"/>
              <a:t>and 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\begin{tabular}</a:t>
            </a:r>
          </a:p>
          <a:p>
            <a:endParaRPr lang="en-US" sz="1600" dirty="0"/>
          </a:p>
          <a:p>
            <a:r>
              <a:rPr lang="en-US" sz="2400" dirty="0"/>
              <a:t>Explain the following characters/symbols:</a:t>
            </a:r>
          </a:p>
          <a:p>
            <a:pPr lvl="1"/>
            <a:r>
              <a:rPr lang="en-US" sz="2200" dirty="0">
                <a:latin typeface="Courier New"/>
                <a:cs typeface="Courier New"/>
              </a:rPr>
              <a:t>l, c, r, | (vertical bar), \</a:t>
            </a:r>
            <a:r>
              <a:rPr lang="en-US" sz="2200" dirty="0" err="1">
                <a:latin typeface="Courier New"/>
                <a:cs typeface="Courier New"/>
              </a:rPr>
              <a:t>hline</a:t>
            </a:r>
            <a:r>
              <a:rPr lang="en-US" sz="2200" dirty="0">
                <a:latin typeface="Courier New"/>
                <a:cs typeface="Courier New"/>
              </a:rPr>
              <a:t>, \\</a:t>
            </a:r>
          </a:p>
          <a:p>
            <a:pPr lvl="1"/>
            <a:endParaRPr lang="en-US" sz="1600" dirty="0">
              <a:latin typeface="Courier New"/>
              <a:cs typeface="Courier New"/>
            </a:endParaRPr>
          </a:p>
          <a:p>
            <a:r>
              <a:rPr lang="en-US" sz="2400" dirty="0">
                <a:cs typeface="Courier New"/>
              </a:rPr>
              <a:t>Explain how to enter content.</a:t>
            </a:r>
          </a:p>
          <a:p>
            <a:endParaRPr lang="en-US" sz="1600" dirty="0">
              <a:cs typeface="Courier New"/>
            </a:endParaRPr>
          </a:p>
          <a:p>
            <a:r>
              <a:rPr lang="en-US" sz="2400" dirty="0">
                <a:cs typeface="Courier New"/>
              </a:rPr>
              <a:t>Use an example table showing how to create a table at least 2 columns wide and 3 rows long.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025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Create a graph using the titration lab data found in the “Titration_Plot.pdf” file from the zip folder.</a:t>
            </a:r>
          </a:p>
          <a:p>
            <a:pPr lvl="1"/>
            <a:r>
              <a:rPr lang="en-US" sz="2000" dirty="0"/>
              <a:t>You can plot the data in any medium: Microsoft Excel, MATLAB, or even </a:t>
            </a:r>
            <a:r>
              <a:rPr lang="en-US" sz="2000" dirty="0" err="1"/>
              <a:t>LaTeX</a:t>
            </a:r>
            <a:r>
              <a:rPr lang="en-US" sz="2000" dirty="0"/>
              <a:t>.</a:t>
            </a:r>
          </a:p>
          <a:p>
            <a:pPr marL="402336" lvl="1" indent="0">
              <a:buNone/>
            </a:pPr>
            <a:endParaRPr lang="en-US" sz="2000" dirty="0"/>
          </a:p>
          <a:p>
            <a:pPr>
              <a:buNone/>
            </a:pPr>
            <a:endParaRPr lang="en-US" sz="2800" dirty="0"/>
          </a:p>
          <a:p>
            <a:r>
              <a:rPr lang="en-US" sz="2800" dirty="0"/>
              <a:t>Explain how you included the graph into your tutorial.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section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Explain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\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includegraphics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[ ]{ }</a:t>
            </a:r>
          </a:p>
          <a:p>
            <a:endParaRPr lang="en-US" sz="2800" dirty="0"/>
          </a:p>
          <a:p>
            <a:r>
              <a:rPr lang="en-US" sz="2800" dirty="0"/>
              <a:t>Include a meaningful caption, explaining the data presented.</a:t>
            </a:r>
          </a:p>
          <a:p>
            <a:pPr lvl="1"/>
            <a:r>
              <a:rPr lang="en-US" sz="2400" dirty="0"/>
              <a:t>What conclusions can be made?</a:t>
            </a:r>
          </a:p>
          <a:p>
            <a:pPr lvl="1"/>
            <a:r>
              <a:rPr lang="en-US" sz="2400" dirty="0"/>
              <a:t>Don’t just state the obvious.</a:t>
            </a:r>
          </a:p>
          <a:p>
            <a:pPr lvl="1"/>
            <a:r>
              <a:rPr lang="en-US" sz="2400" dirty="0"/>
              <a:t>Why is the image notable?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413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Mathematical formulas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Demonstrate how to create formulas, using examples such as these: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LaTeX</a:t>
            </a:r>
            <a:r>
              <a:rPr lang="en-US" dirty="0"/>
              <a:t> code for the most common formulas:</a:t>
            </a:r>
          </a:p>
          <a:p>
            <a:pPr lvl="1"/>
            <a:r>
              <a:rPr lang="en-US" dirty="0">
                <a:hlinkClick r:id="rId2"/>
              </a:rPr>
              <a:t>http://en.wikibooks.org/wiki/LaTeX/Mathematics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2743200"/>
            <a:ext cx="6400800" cy="874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3810000"/>
            <a:ext cx="1892300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Mathematical formulas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Demonstrate:</a:t>
            </a:r>
          </a:p>
          <a:p>
            <a:pPr lvl="1"/>
            <a:r>
              <a:rPr lang="en-US" dirty="0"/>
              <a:t>Equation environments (in-line vs. display)</a:t>
            </a:r>
          </a:p>
          <a:p>
            <a:pPr lvl="1"/>
            <a:r>
              <a:rPr lang="en-US" dirty="0"/>
              <a:t>Symbols (example:  “\delta” ∆ )</a:t>
            </a:r>
          </a:p>
          <a:p>
            <a:pPr lvl="1"/>
            <a:r>
              <a:rPr lang="en-US" dirty="0"/>
              <a:t>Fractions</a:t>
            </a:r>
          </a:p>
          <a:p>
            <a:pPr lvl="1"/>
            <a:r>
              <a:rPr lang="en-US" dirty="0"/>
              <a:t>Superscript and Subscript</a:t>
            </a:r>
          </a:p>
          <a:p>
            <a:pPr lvl="1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822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to: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how to set up the 	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thebibliography</a:t>
            </a:r>
            <a:r>
              <a:rPr lang="en-US" dirty="0"/>
              <a:t> environment</a:t>
            </a:r>
          </a:p>
          <a:p>
            <a:pPr lvl="1"/>
            <a:r>
              <a:rPr lang="en-US" dirty="0"/>
              <a:t> Explain how to include each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bibitem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r>
              <a:rPr lang="en-US" dirty="0"/>
              <a:t>Explain the following commands: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\label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\ref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\cite</a:t>
            </a:r>
          </a:p>
          <a:p>
            <a:pPr lvl="1"/>
            <a:r>
              <a:rPr lang="en-US" dirty="0"/>
              <a:t>Note: It will be helpful to use a previous figure as an example for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\label</a:t>
            </a:r>
            <a:r>
              <a:rPr lang="en-US" dirty="0"/>
              <a:t> and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\ref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512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LaTeX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TeX</a:t>
            </a:r>
            <a:r>
              <a:rPr lang="en-US" dirty="0"/>
              <a:t> is a typesetting system designed in 1978 to automate the production of high quality print using any type of computer</a:t>
            </a:r>
          </a:p>
          <a:p>
            <a:endParaRPr lang="en-US" dirty="0"/>
          </a:p>
          <a:p>
            <a:r>
              <a:rPr lang="en-US" dirty="0" err="1"/>
              <a:t>LaTeX</a:t>
            </a:r>
            <a:r>
              <a:rPr lang="en-US" dirty="0"/>
              <a:t> is a document markup language used to create documents in </a:t>
            </a:r>
            <a:r>
              <a:rPr lang="en-US" dirty="0" err="1"/>
              <a:t>TeX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Often formatted as: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4648200"/>
            <a:ext cx="1524000" cy="63436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to: Acknowledgements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Demonstrate how to include this section.</a:t>
            </a:r>
          </a:p>
          <a:p>
            <a:pPr lvl="1"/>
            <a:r>
              <a:rPr lang="en-US" dirty="0"/>
              <a:t>Note: this is different from including your own Acknowledgements section</a:t>
            </a:r>
          </a:p>
          <a:p>
            <a:r>
              <a:rPr lang="en-US" dirty="0"/>
              <a:t>What is this section for?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0477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Acknowledgements and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For acknowledgements, thank anyone who personally helped you with this assignment.</a:t>
            </a:r>
          </a:p>
          <a:p>
            <a:pPr lvl="1"/>
            <a:r>
              <a:rPr lang="en-US" sz="2000" dirty="0"/>
              <a:t>If you read a general tutorial or watched an instructional YouTube video on </a:t>
            </a:r>
            <a:r>
              <a:rPr lang="en-US" sz="2000" dirty="0" err="1"/>
              <a:t>LaTeX</a:t>
            </a:r>
            <a:r>
              <a:rPr lang="en-US" sz="2000" dirty="0"/>
              <a:t>, but didn’t specifically reference it, thank the creators.</a:t>
            </a:r>
          </a:p>
          <a:p>
            <a:pPr lvl="1"/>
            <a:r>
              <a:rPr lang="en-US" sz="2000" dirty="0"/>
              <a:t>If you received help from a current CMPE 185 student, let us know.  </a:t>
            </a:r>
          </a:p>
          <a:p>
            <a:pPr lvl="1"/>
            <a:endParaRPr lang="en-US" sz="2000" dirty="0"/>
          </a:p>
          <a:p>
            <a:r>
              <a:rPr lang="en-US" sz="2400" dirty="0"/>
              <a:t>Anything you do specifically reference should, of course, be cited and included in the References section.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Create a tutorial designed to teach a novice engineering student how to create a document in </a:t>
            </a:r>
            <a:r>
              <a:rPr lang="en-US" dirty="0" err="1"/>
              <a:t>LaTeX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The tutorial itself should be created using </a:t>
            </a:r>
            <a:r>
              <a:rPr lang="en-US" dirty="0" err="1"/>
              <a:t>LaTeX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You should use an IEEE formatting template (from an IEEE class file – more on that later)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9512" y="0"/>
            <a:ext cx="7498080" cy="1143000"/>
          </a:xfrm>
        </p:spPr>
        <p:txBody>
          <a:bodyPr/>
          <a:lstStyle/>
          <a:p>
            <a:r>
              <a:rPr lang="en-US" dirty="0"/>
              <a:t>Where do I get </a:t>
            </a:r>
            <a:r>
              <a:rPr lang="en-US" dirty="0" err="1"/>
              <a:t>LaTeX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7848600" cy="5562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sz="2400" dirty="0"/>
          </a:p>
          <a:p>
            <a:r>
              <a:rPr lang="en-US" sz="2600" b="1" dirty="0"/>
              <a:t>Easiest Method</a:t>
            </a:r>
            <a:r>
              <a:rPr lang="en-US" sz="2600" dirty="0"/>
              <a:t>: Use online </a:t>
            </a:r>
            <a:r>
              <a:rPr lang="en-US" sz="2600" dirty="0" err="1"/>
              <a:t>LaTeX</a:t>
            </a:r>
            <a:r>
              <a:rPr lang="en-US" sz="2600" dirty="0"/>
              <a:t> editor Overleaf.</a:t>
            </a:r>
          </a:p>
          <a:p>
            <a:pPr lvl="1"/>
            <a:r>
              <a:rPr lang="en-US" sz="2200" dirty="0">
                <a:hlinkClick r:id="rId2"/>
              </a:rPr>
              <a:t>https://www.overleaf.com</a:t>
            </a:r>
            <a:endParaRPr lang="en-US" sz="1400" dirty="0">
              <a:hlinkClick r:id="rId2"/>
            </a:endParaRPr>
          </a:p>
          <a:p>
            <a:pPr lvl="1"/>
            <a:r>
              <a:rPr lang="en-US" sz="2200" dirty="0"/>
              <a:t>Overleaf is free for our purposes.  Upgraded monthly plans allow collaboration with more than one person and a few additional features, but you will not need that for this project.</a:t>
            </a:r>
          </a:p>
          <a:p>
            <a:pPr lvl="1"/>
            <a:r>
              <a:rPr lang="en-US" sz="2200" dirty="0"/>
              <a:t>Note: If you ever used </a:t>
            </a:r>
            <a:r>
              <a:rPr lang="en-US" sz="2200" dirty="0" err="1"/>
              <a:t>Sharelatex</a:t>
            </a:r>
            <a:r>
              <a:rPr lang="en-US" sz="2200" dirty="0"/>
              <a:t>, it has merged with Overleaf.</a:t>
            </a:r>
          </a:p>
          <a:p>
            <a:pPr lvl="1"/>
            <a:endParaRPr lang="en-US" sz="2200" dirty="0"/>
          </a:p>
          <a:p>
            <a:r>
              <a:rPr lang="en-US" sz="2600" dirty="0"/>
              <a:t>If you choose to create your document using offline tools, you will need both a </a:t>
            </a:r>
            <a:r>
              <a:rPr lang="en-US" sz="2600" dirty="0" err="1"/>
              <a:t>LaTeX</a:t>
            </a:r>
            <a:r>
              <a:rPr lang="en-US" sz="2600" dirty="0"/>
              <a:t> client and a </a:t>
            </a:r>
            <a:r>
              <a:rPr lang="en-US" sz="2600" dirty="0" err="1"/>
              <a:t>LaTeX</a:t>
            </a:r>
            <a:r>
              <a:rPr lang="en-US" sz="2600" dirty="0"/>
              <a:t> Compiler.</a:t>
            </a:r>
          </a:p>
          <a:p>
            <a:pPr lvl="1"/>
            <a:r>
              <a:rPr lang="en-US" sz="2200" dirty="0"/>
              <a:t>You are on your own for installation and support.</a:t>
            </a:r>
          </a:p>
          <a:p>
            <a:pPr lvl="1"/>
            <a:endParaRPr lang="en-US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an IEEE class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First, what is a class file?</a:t>
            </a:r>
          </a:p>
          <a:p>
            <a:pPr lvl="1"/>
            <a:r>
              <a:rPr lang="en-US" sz="2400" dirty="0"/>
              <a:t>A class file is a set of document specifications such as formatting information, font styles, etc.</a:t>
            </a:r>
          </a:p>
          <a:p>
            <a:pPr lvl="1"/>
            <a:endParaRPr lang="en-US" sz="2400" dirty="0"/>
          </a:p>
          <a:p>
            <a:r>
              <a:rPr lang="en-US" sz="2800" dirty="0"/>
              <a:t>For this assignment, download and unzip:</a:t>
            </a:r>
          </a:p>
          <a:p>
            <a:pPr lvl="1"/>
            <a:r>
              <a:rPr lang="en-US" sz="2400" dirty="0">
                <a:hlinkClick r:id="rId2"/>
              </a:rPr>
              <a:t>http://people.ucsc.edu/~gmoulds/latex_185.zip</a:t>
            </a:r>
            <a:endParaRPr lang="en-US" sz="2400" dirty="0"/>
          </a:p>
          <a:p>
            <a:pPr marL="82296" indent="0">
              <a:buNone/>
            </a:pPr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the IEEE class file and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After you unzip “latex_185.zip”, it should create the folder “latex_185”</a:t>
            </a:r>
          </a:p>
          <a:p>
            <a:endParaRPr lang="en-US" dirty="0"/>
          </a:p>
          <a:p>
            <a:r>
              <a:rPr lang="en-US" dirty="0"/>
              <a:t>Contains files:</a:t>
            </a:r>
          </a:p>
          <a:p>
            <a:pPr lvl="1"/>
            <a:r>
              <a:rPr lang="en-US" dirty="0" err="1"/>
              <a:t>IEEEtran.cls</a:t>
            </a:r>
            <a:r>
              <a:rPr lang="en-US" dirty="0"/>
              <a:t>   (class file)</a:t>
            </a:r>
          </a:p>
          <a:p>
            <a:pPr lvl="1"/>
            <a:r>
              <a:rPr lang="en-US" dirty="0"/>
              <a:t>latex_185_moulds_g.tex   (.</a:t>
            </a:r>
            <a:r>
              <a:rPr lang="en-US" dirty="0" err="1"/>
              <a:t>tex</a:t>
            </a:r>
            <a:r>
              <a:rPr lang="en-US" dirty="0"/>
              <a:t> starting template)</a:t>
            </a:r>
          </a:p>
          <a:p>
            <a:pPr lvl="1"/>
            <a:r>
              <a:rPr lang="en-US" dirty="0"/>
              <a:t>latex_185_moulds_g.tex   (sample PDF)</a:t>
            </a:r>
          </a:p>
          <a:p>
            <a:pPr lvl="1"/>
            <a:r>
              <a:rPr lang="en-US" dirty="0" err="1"/>
              <a:t>latex_sample_packages.tex</a:t>
            </a:r>
            <a:r>
              <a:rPr lang="en-US" dirty="0"/>
              <a:t> (packages .</a:t>
            </a:r>
            <a:r>
              <a:rPr lang="en-US" dirty="0" err="1"/>
              <a:t>tex</a:t>
            </a:r>
            <a:r>
              <a:rPr lang="en-US" dirty="0"/>
              <a:t> file)</a:t>
            </a:r>
          </a:p>
          <a:p>
            <a:pPr lvl="1"/>
            <a:r>
              <a:rPr lang="en-US" dirty="0"/>
              <a:t>slug.pdf   (sample image file)</a:t>
            </a:r>
          </a:p>
          <a:p>
            <a:pPr lvl="1"/>
            <a:r>
              <a:rPr lang="en-US" dirty="0"/>
              <a:t>Titration_Plot.pdf (sample data for graph)</a:t>
            </a:r>
          </a:p>
          <a:p>
            <a:pPr lvl="1"/>
            <a:r>
              <a:rPr lang="en-US" dirty="0"/>
              <a:t>CMPE185_LaTeX_Requirements.pdf (requirement list)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Saving and Submitting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Once you open the .</a:t>
            </a:r>
            <a:r>
              <a:rPr lang="en-US" sz="2800" dirty="0" err="1"/>
              <a:t>tex</a:t>
            </a:r>
            <a:r>
              <a:rPr lang="en-US" sz="2800" dirty="0"/>
              <a:t> file, rename your file:</a:t>
            </a:r>
          </a:p>
          <a:p>
            <a:pPr lvl="1"/>
            <a:r>
              <a:rPr lang="en-US" sz="2400" dirty="0"/>
              <a:t>latex_185_last </a:t>
            </a:r>
            <a:r>
              <a:rPr lang="en-US" sz="2400" dirty="0" err="1"/>
              <a:t>name_first</a:t>
            </a:r>
            <a:r>
              <a:rPr lang="en-US" sz="2400" dirty="0"/>
              <a:t> </a:t>
            </a:r>
            <a:r>
              <a:rPr lang="en-US" sz="2400" dirty="0" err="1"/>
              <a:t>initial.tex</a:t>
            </a:r>
            <a:endParaRPr lang="en-US" sz="2400" dirty="0"/>
          </a:p>
          <a:p>
            <a:endParaRPr lang="en-US" sz="2800" dirty="0"/>
          </a:p>
          <a:p>
            <a:r>
              <a:rPr lang="en-US" sz="2800" dirty="0"/>
              <a:t>With your Rough and Final Drafts, submit a pdf of the final tutorial, your .</a:t>
            </a:r>
            <a:r>
              <a:rPr lang="en-US" sz="2800" dirty="0" err="1"/>
              <a:t>tex</a:t>
            </a:r>
            <a:r>
              <a:rPr lang="en-US" sz="2800" dirty="0"/>
              <a:t> file, and the titration image file to Canvas.</a:t>
            </a:r>
          </a:p>
          <a:p>
            <a:pPr lvl="1"/>
            <a:r>
              <a:rPr lang="en-US" sz="2400" dirty="0"/>
              <a:t>Peer editors only need to evaluate the pdf file.</a:t>
            </a:r>
          </a:p>
        </p:txBody>
      </p:sp>
    </p:spTree>
    <p:extLst>
      <p:ext uri="{BB962C8B-B14F-4D97-AF65-F5344CB8AC3E}">
        <p14:creationId xmlns:p14="http://schemas.microsoft.com/office/powerpoint/2010/main" val="1318906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Assignment requirements (1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638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Introduction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Why will this tutorial be helpful?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Why should I learn </a:t>
            </a:r>
            <a:r>
              <a:rPr lang="en-US" dirty="0" err="1"/>
              <a:t>LaTeX</a:t>
            </a:r>
            <a:r>
              <a:rPr lang="en-US" dirty="0"/>
              <a:t>?</a:t>
            </a:r>
          </a:p>
          <a:p>
            <a:pPr>
              <a:lnSpc>
                <a:spcPct val="120000"/>
              </a:lnSpc>
            </a:pPr>
            <a:r>
              <a:rPr lang="en-US" dirty="0"/>
              <a:t>Creating a .</a:t>
            </a:r>
            <a:r>
              <a:rPr lang="en-US" dirty="0" err="1"/>
              <a:t>tex</a:t>
            </a:r>
            <a:r>
              <a:rPr lang="en-US" dirty="0"/>
              <a:t> file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Environments: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\begin{ } and \end{ }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/>
              <a:t>Reserved Characters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Why are these reserved? 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Explain the functions of these characters: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\ , ~ , \\ , %</a:t>
            </a:r>
            <a:r>
              <a:rPr lang="en-US" dirty="0"/>
              <a:t> 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What if you want to display these characters?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Preamble</a:t>
            </a:r>
          </a:p>
          <a:p>
            <a:pPr lvl="2">
              <a:lnSpc>
                <a:spcPct val="12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\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documentclass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/>
              <a:t> and class files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Packages</a:t>
            </a:r>
          </a:p>
          <a:p>
            <a:pPr lvl="2">
              <a:lnSpc>
                <a:spcPct val="12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\begin{document}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\end{document}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Title and Heading Information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Title,  Author and Date</a:t>
            </a:r>
          </a:p>
          <a:p>
            <a:pPr lvl="2">
              <a:lnSpc>
                <a:spcPct val="12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\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maketitle</a:t>
            </a:r>
            <a:r>
              <a:rPr lang="en-US" dirty="0"/>
              <a:t> command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Assignment requirements (2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Sections</a:t>
            </a:r>
          </a:p>
          <a:p>
            <a:pPr lvl="1"/>
            <a:r>
              <a:rPr lang="en-US" dirty="0"/>
              <a:t>Subsections</a:t>
            </a:r>
          </a:p>
          <a:p>
            <a:r>
              <a:rPr lang="en-US" dirty="0"/>
              <a:t>Body text:  Paragraphs and Content</a:t>
            </a:r>
          </a:p>
          <a:p>
            <a:r>
              <a:rPr lang="en-US" dirty="0"/>
              <a:t>Tables</a:t>
            </a:r>
          </a:p>
          <a:p>
            <a:r>
              <a:rPr lang="en-US" dirty="0"/>
              <a:t>Figures</a:t>
            </a:r>
          </a:p>
          <a:p>
            <a:r>
              <a:rPr lang="en-US" dirty="0"/>
              <a:t>Mathematical formulas</a:t>
            </a:r>
          </a:p>
          <a:p>
            <a:r>
              <a:rPr lang="en-US" dirty="0"/>
              <a:t>How to:  Acknowledgements</a:t>
            </a:r>
          </a:p>
          <a:p>
            <a:r>
              <a:rPr lang="en-US" dirty="0"/>
              <a:t>How to:  References</a:t>
            </a:r>
          </a:p>
          <a:p>
            <a:r>
              <a:rPr lang="en-US" dirty="0"/>
              <a:t>Conclusion</a:t>
            </a:r>
          </a:p>
          <a:p>
            <a:r>
              <a:rPr lang="en-US" dirty="0"/>
              <a:t>Acknowledgements</a:t>
            </a:r>
          </a:p>
          <a:p>
            <a:r>
              <a:rPr lang="en-US" dirty="0"/>
              <a:t>References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485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2528</TotalTime>
  <Words>1158</Words>
  <Application>Microsoft Macintosh PowerPoint</Application>
  <PresentationFormat>On-screen Show (4:3)</PresentationFormat>
  <Paragraphs>164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Courier New</vt:lpstr>
      <vt:lpstr>Gill Sans MT</vt:lpstr>
      <vt:lpstr>Verdana</vt:lpstr>
      <vt:lpstr>Wingdings 2</vt:lpstr>
      <vt:lpstr>Solstice</vt:lpstr>
      <vt:lpstr>LaTeX Tutorial</vt:lpstr>
      <vt:lpstr>What is LaTeX?</vt:lpstr>
      <vt:lpstr>Assignment overview</vt:lpstr>
      <vt:lpstr>Where do I get LaTeX?</vt:lpstr>
      <vt:lpstr>Finding an IEEE class file</vt:lpstr>
      <vt:lpstr>Using the IEEE class file and template</vt:lpstr>
      <vt:lpstr>Saving and Submitting</vt:lpstr>
      <vt:lpstr>Assignment requirements (1 of 2)</vt:lpstr>
      <vt:lpstr>Assignment requirements (2 of 2)</vt:lpstr>
      <vt:lpstr>On tutorial writing</vt:lpstr>
      <vt:lpstr>On tutorial writing</vt:lpstr>
      <vt:lpstr>Creating Objectives in your Tutorial</vt:lpstr>
      <vt:lpstr>Common problems to avoid</vt:lpstr>
      <vt:lpstr>Table Section</vt:lpstr>
      <vt:lpstr>Figure Section</vt:lpstr>
      <vt:lpstr>Figure section (continued)</vt:lpstr>
      <vt:lpstr>Mathematical formulas</vt:lpstr>
      <vt:lpstr>Mathematical formulas (continued)</vt:lpstr>
      <vt:lpstr>How to: References</vt:lpstr>
      <vt:lpstr>How to: Acknowledgements </vt:lpstr>
      <vt:lpstr>Acknowledgements and References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LaTeX Tutorial</dc:title>
  <dc:creator>Gerald</dc:creator>
  <cp:lastModifiedBy>Gerald B Moulds</cp:lastModifiedBy>
  <cp:revision>69</cp:revision>
  <dcterms:created xsi:type="dcterms:W3CDTF">2013-10-15T19:37:42Z</dcterms:created>
  <dcterms:modified xsi:type="dcterms:W3CDTF">2020-04-09T00:05:03Z</dcterms:modified>
</cp:coreProperties>
</file>