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sldIdLst>
    <p:sldId id="256" r:id="rId2"/>
    <p:sldId id="270" r:id="rId3"/>
    <p:sldId id="271" r:id="rId4"/>
    <p:sldId id="273" r:id="rId5"/>
    <p:sldId id="276" r:id="rId6"/>
    <p:sldId id="267" r:id="rId7"/>
    <p:sldId id="278" r:id="rId8"/>
    <p:sldId id="279" r:id="rId9"/>
    <p:sldId id="264" r:id="rId10"/>
    <p:sldId id="266" r:id="rId11"/>
    <p:sldId id="274" r:id="rId12"/>
    <p:sldId id="265" r:id="rId13"/>
    <p:sldId id="259" r:id="rId14"/>
    <p:sldId id="260" r:id="rId15"/>
    <p:sldId id="280" r:id="rId16"/>
    <p:sldId id="268" r:id="rId17"/>
    <p:sldId id="269" r:id="rId18"/>
    <p:sldId id="27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2"/>
    <p:restoredTop sz="94118"/>
  </p:normalViewPr>
  <p:slideViewPr>
    <p:cSldViewPr>
      <p:cViewPr varScale="1">
        <p:scale>
          <a:sx n="72" d="100"/>
          <a:sy n="72" d="100"/>
        </p:scale>
        <p:origin x="219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7FDC209-8A96-7544-83AA-5C0C222E9783}"/>
              </a:ext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B4A5BA1-A29D-664E-8C6A-2D74FD99ACE1}"/>
              </a:ext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D056026D-0E22-F64C-B5E0-0607F78BA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>
            <a:extLst>
              <a:ext uri="{FF2B5EF4-FFF2-40B4-BE49-F238E27FC236}">
                <a16:creationId xmlns:a16="http://schemas.microsoft.com/office/drawing/2014/main" id="{2C046F03-843D-1543-B016-8EF4607F1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042C69D8-4D71-2845-BA50-CB2530376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2C262-6344-4A41-8627-48F02D08A8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01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EF03912D-AA24-DF4F-B299-D8A2547A1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DBC51540-3CB6-7C4B-9B88-B2F678623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36B88B05-E574-DE4C-ACEB-62D7AAF99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1135B-22CF-E541-A579-9E58AED541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900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1A1C44C3-0FAB-574F-A401-FEED1CDD4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7C0B6A87-C1E6-0D4C-AEFD-02F3E3F6F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53ACA3D4-BA7B-B443-9E3E-1437B3A1D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585FB-1BCD-3F49-8882-6E0E8F0741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6495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9BE5C1EC-E59E-DB4C-AA1F-29161FAD6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FCE843DD-E1A9-7349-A241-77F27D380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279A4B85-9EB2-5946-85FB-A9A1293C4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0784A-D43B-6441-B313-1C66D43ED2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08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8DB938F-4D86-9C42-AB9E-B69E4FF52FD4}"/>
              </a:ext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AB2515-0F9F-0C44-B7EA-554F7146C55B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BB39F1C-FC57-B14C-BFB4-81610CD78278}"/>
              </a:ext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D54BD63-0972-F547-A90B-62F45AAFC67E}"/>
              </a:ext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E6C318C-9D9D-7E45-AC27-42565CB04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287BB9F-0450-EA4A-9523-3ABAEA139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9EBE774-2920-1D40-B158-0EF9EBF16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D95B4-1BBE-6345-B412-32CA1F3626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42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>
            <a:extLst>
              <a:ext uri="{FF2B5EF4-FFF2-40B4-BE49-F238E27FC236}">
                <a16:creationId xmlns:a16="http://schemas.microsoft.com/office/drawing/2014/main" id="{8748B325-E030-FF48-B33D-A43205202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8B5CC172-B1C9-9F40-BE7A-633A988AB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F5D84AEE-A586-4941-AB67-5ED8A17DD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DBEB3-4943-2B4F-B99F-88E54AD4CA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9595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733364-0E69-DF4E-ADFF-2938749B1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8D2EFD-0FFC-F84F-91E0-E898E8D63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DCB00A-1319-5F48-93DC-2F061B504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FBB0E-6050-794E-8A12-895885C9A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955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>
            <a:extLst>
              <a:ext uri="{FF2B5EF4-FFF2-40B4-BE49-F238E27FC236}">
                <a16:creationId xmlns:a16="http://schemas.microsoft.com/office/drawing/2014/main" id="{CF187374-2162-A74A-A522-C45E39FCE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CE0518BF-1D6D-DC46-B95F-F33702D00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915025AA-E842-304C-82D9-0F8E41C51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EF8A-1CC2-5D4F-B7BE-4FF6946604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870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9176A5-0D10-C641-8F72-5938CA9D9F07}"/>
              </a:ext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2E64D2-24D0-8F40-8AA8-31018C747E23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4F1382F7-9464-8B4F-AA72-24C6EFDEB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23469F4-CBAB-9C40-AFE6-006835242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1E5CF3B-06DC-EB4E-949A-6F6561F98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A9D67-0F11-A545-A497-436F665F81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8271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579AEE-FCC4-0D4D-8315-38CB2EFD9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C517FD-F90A-C148-89F6-C841248C3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4773F8-743C-0940-9490-460A04C11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3378B-738F-A643-9E11-D5649E4B67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616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C1BF783-07D4-9342-8D8B-C5307E49B230}"/>
              </a:ext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charset="0"/>
              <a:buNone/>
              <a:defRPr/>
            </a:pPr>
            <a:endParaRPr lang="en-US" sz="3200">
              <a:latin typeface="Gill Sans MT" charset="0"/>
            </a:endParaRPr>
          </a:p>
        </p:txBody>
      </p:sp>
      <p:sp>
        <p:nvSpPr>
          <p:cNvPr id="6" name="Process 5">
            <a:extLst>
              <a:ext uri="{FF2B5EF4-FFF2-40B4-BE49-F238E27FC236}">
                <a16:creationId xmlns:a16="http://schemas.microsoft.com/office/drawing/2014/main" id="{D1A0783C-5484-AB45-9037-B0C06B4DE243}"/>
              </a:ext>
            </a:extLst>
          </p:cNvPr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blurRad="25400"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7" name="Process 6">
            <a:extLst>
              <a:ext uri="{FF2B5EF4-FFF2-40B4-BE49-F238E27FC236}">
                <a16:creationId xmlns:a16="http://schemas.microsoft.com/office/drawing/2014/main" id="{84161A12-0161-0346-9B94-000BF942D7FC}"/>
              </a:ext>
            </a:extLst>
          </p:cNvPr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blurRad="25400"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3EA12B0B-00E4-0247-9E47-DFF9F8294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21F67948-EEA9-8E43-BA27-4D1BAA27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B78648DA-10C1-D948-BE2B-878607179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FD569-8CF1-1144-9F29-2DA9045D9C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555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>
            <a:extLst>
              <a:ext uri="{FF2B5EF4-FFF2-40B4-BE49-F238E27FC236}">
                <a16:creationId xmlns:a16="http://schemas.microsoft.com/office/drawing/2014/main" id="{62878E8A-6535-D34C-809C-4257B2A6E048}"/>
              </a:ext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4D014E3-4D3D-3F45-A076-FA9C84D9F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>
            <a:solidFill>
              <a:srgbClr val="FFF6DB"/>
            </a:solidFill>
            <a:round/>
            <a:headEnd/>
            <a:tailEnd/>
          </a:ln>
          <a:effectLst>
            <a:outerShdw blurRad="25400" dist="25400" dir="5400000" algn="tl" rotWithShape="0">
              <a:srgbClr val="AFA58D">
                <a:alpha val="8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1" name="Donut 10">
            <a:extLst>
              <a:ext uri="{FF2B5EF4-FFF2-40B4-BE49-F238E27FC236}">
                <a16:creationId xmlns:a16="http://schemas.microsoft.com/office/drawing/2014/main" id="{5CB4990E-0392-2F4B-B607-36ED0A5DA948}"/>
              </a:ext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A1A9B4-14BC-9C4E-9CF9-B6381A54607C}"/>
              </a:ext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5DC3B497-47F5-0B42-8EFD-7E8A98FD0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3" name="Text Placeholder 8">
            <a:extLst>
              <a:ext uri="{FF2B5EF4-FFF2-40B4-BE49-F238E27FC236}">
                <a16:creationId xmlns:a16="http://schemas.microsoft.com/office/drawing/2014/main" id="{784956ED-15EE-A44B-8EFC-E19344D4AAA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3A0C1243-DEA0-2E48-A68E-5852850653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B5A788"/>
                </a:solidFill>
                <a:latin typeface="Garamond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EDDFAFEC-E232-FA49-A601-6ACFD215B3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B5A788"/>
                </a:solidFill>
                <a:latin typeface="Garamond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EDE5C601-9825-454C-A353-BEAD00B111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fld id="{FDA154FD-6AB2-A343-952D-5767877CD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F66AAB-DFE1-2C4A-B2E7-4C90F160099C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34" r:id="rId2"/>
    <p:sldLayoutId id="2147483840" r:id="rId3"/>
    <p:sldLayoutId id="2147483835" r:id="rId4"/>
    <p:sldLayoutId id="2147483841" r:id="rId5"/>
    <p:sldLayoutId id="2147483836" r:id="rId6"/>
    <p:sldLayoutId id="2147483842" r:id="rId7"/>
    <p:sldLayoutId id="2147483843" r:id="rId8"/>
    <p:sldLayoutId id="2147483844" r:id="rId9"/>
    <p:sldLayoutId id="2147483837" r:id="rId10"/>
    <p:sldLayoutId id="21474838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2" charset="2"/>
        <a:buChar char="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2" charset="2"/>
        <a:buChar char="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2" charset="2"/>
        <a:buChar char="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2" charset="2"/>
        <a:buChar char="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E0CDBAF-A0C6-2F42-95C7-7882DD82CA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185 Final Project</a:t>
            </a:r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1FE13C85-33F5-BF49-B2FB-A1D598C1B6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/>
          <a:lstStyle/>
          <a:p>
            <a:pPr marL="26988" eaLnBrk="1" hangingPunct="1"/>
            <a:r>
              <a:rPr lang="en-US" altLang="en-US">
                <a:solidFill>
                  <a:srgbClr val="320E04"/>
                </a:solidFill>
                <a:ea typeface="ＭＳ Ｐゴシック" panose="020B0600070205080204" pitchFamily="34" charset="-128"/>
              </a:rPr>
              <a:t>(Also covers Project Proposal and Document Specification)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4291272-96F0-7D4F-865C-49B6B35C298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Other elements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73675C7A-8FD2-E54B-A9F1-55AA1C91C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Visual aids (recommended)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Appendices (</a:t>
            </a:r>
            <a:r>
              <a:rPr lang="en-US" altLang="ja-JP" dirty="0">
                <a:ea typeface="ＭＳ Ｐゴシック" panose="020B0600070205080204" pitchFamily="34" charset="-128"/>
              </a:rPr>
              <a:t>situational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Supportive, but nonessential information.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Citations (required)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96A8B7C-4441-C048-9193-74B9E2E55D6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990600" y="304800"/>
            <a:ext cx="8001000" cy="7921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In short…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7EB9A653-8B52-9144-A869-B6A76F92B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990600"/>
            <a:ext cx="8229600" cy="51355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b="1" dirty="0">
                <a:ea typeface="ＭＳ Ｐゴシック" panose="020B0600070205080204" pitchFamily="34" charset="-128"/>
              </a:rPr>
              <a:t>Front Matter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b="1" dirty="0">
                <a:ea typeface="ＭＳ Ｐゴシック" panose="020B0600070205080204" pitchFamily="34" charset="-128"/>
              </a:rPr>
              <a:t>Introduction (always)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Abstract (if a Journal-style Article)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Materials and Methods (if a research project)</a:t>
            </a:r>
          </a:p>
          <a:p>
            <a:pPr lvl="2" eaLnBrk="1" hangingPunct="1">
              <a:lnSpc>
                <a:spcPct val="80000"/>
              </a:lnSpc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b="1" dirty="0">
                <a:ea typeface="ＭＳ Ｐゴシック" panose="020B0600070205080204" pitchFamily="34" charset="-128"/>
              </a:rPr>
              <a:t>Middle Part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b="1" dirty="0">
                <a:ea typeface="ＭＳ Ｐゴシック" panose="020B0600070205080204" pitchFamily="34" charset="-128"/>
              </a:rPr>
              <a:t>Discussion (always)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Results (if necessary)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Visual Aids (if necessary)</a:t>
            </a:r>
          </a:p>
          <a:p>
            <a:pPr lvl="2" eaLnBrk="1" hangingPunct="1">
              <a:lnSpc>
                <a:spcPct val="80000"/>
              </a:lnSpc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b="1" dirty="0">
                <a:ea typeface="ＭＳ Ｐゴシック" panose="020B0600070205080204" pitchFamily="34" charset="-128"/>
              </a:rPr>
              <a:t>The End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 dirty="0">
                <a:ea typeface="ＭＳ Ｐゴシック" panose="020B0600070205080204" pitchFamily="34" charset="-128"/>
              </a:rPr>
              <a:t>Conclusion (always)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 dirty="0">
                <a:ea typeface="ＭＳ Ｐゴシック" panose="020B0600070205080204" pitchFamily="34" charset="-128"/>
              </a:rPr>
              <a:t>Works Cited (always)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B93EAD6-8CA1-D74F-88CD-DE9ED2FD159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Foregrounding – major findings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044C2C67-2EBF-5C46-AAE4-ACF3676BE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Can be present in your: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Title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(Hint: “CSE 185 Final Project” is not a useful title.)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Abstract (if you have one)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Purpose statement</a:t>
            </a:r>
            <a:r>
              <a:rPr lang="en-US" altLang="en-US" i="1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</a:rPr>
              <a:t>(in introduction, typically)</a:t>
            </a:r>
            <a:endParaRPr lang="en-US" altLang="en-US" i="1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Key visual aids with meaningful captions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Informative section headings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CAD900E-655A-6E41-B9FF-E679A025B81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Abstract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610F1212-8CC6-3A4A-9BA7-D51D65871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Used as screening device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Is this the article the reader is looking for?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Used as stand-alone text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Provides simple, high level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Reader may or may not return later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Provides preview of article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Facilitates indexing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Advises librarians, record-keepers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Should have keywords for automated retrieval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20075C4-161F-C645-BAB9-4831D75AE6B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Introduction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C3BCB52A-D4A9-0F40-BA2B-D06D1C0F4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Identifies audience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Provides background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Explains problem/thesis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Sets style or tone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C1C89-AA1C-E044-8D55-5A4217ED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A dubious but memorable example:</a:t>
            </a:r>
          </a:p>
        </p:txBody>
      </p:sp>
      <p:pic>
        <p:nvPicPr>
          <p:cNvPr id="36866" name="Content Placeholder 4">
            <a:extLst>
              <a:ext uri="{FF2B5EF4-FFF2-40B4-BE49-F238E27FC236}">
                <a16:creationId xmlns:a16="http://schemas.microsoft.com/office/drawing/2014/main" id="{5A728CA5-9333-0243-99E0-587632B279A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71813" y="1417638"/>
            <a:ext cx="4225925" cy="4144962"/>
          </a:xfrm>
        </p:spPr>
      </p:pic>
      <p:sp>
        <p:nvSpPr>
          <p:cNvPr id="36867" name="TextBox 5">
            <a:extLst>
              <a:ext uri="{FF2B5EF4-FFF2-40B4-BE49-F238E27FC236}">
                <a16:creationId xmlns:a16="http://schemas.microsoft.com/office/drawing/2014/main" id="{269D8A6A-602D-CD45-9A81-88745F408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3" y="5715000"/>
            <a:ext cx="4225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400" i="1"/>
              <a:t>States of Matter</a:t>
            </a:r>
            <a:r>
              <a:rPr lang="en-US" altLang="en-US" sz="1400"/>
              <a:t> (1975), by David L. Goodstein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915629F-BF28-EF42-BBDC-24561137D92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Discussion</a:t>
            </a: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58BC0944-B2CC-3146-99F3-A085C93EC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Typically, the bulk of the writing.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What are the implications of your subject?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Do they confirm or refute others</a:t>
            </a:r>
            <a:r>
              <a:rPr lang="ja-JP" altLang="en-US" sz="2800">
                <a:ea typeface="ＭＳ Ｐゴシック" panose="020B0600070205080204" pitchFamily="34" charset="-128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</a:rPr>
              <a:t> observations?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What are the contributions to your field?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New hypotheses?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Proposed future research?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Practical applications?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148B22D-E52A-114D-B71E-0718E22B6B3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Conclusion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9E121335-AF63-3A4D-A539-5B7DC1249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Can mirror introduction, but key differences: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Can assume a higher level of understanding.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Not the place for background information.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Can build on the data/results already presented.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Can ask parting questions or suggest further research.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59F7CA7-769E-CC4A-982B-97285B8B8DD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CD5C21EF-A746-FA44-95FD-81AA64901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Any 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5392DA1-CC37-5845-88F5-29B21A5CC6C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90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Project Proposal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5EA996B5-7861-2949-BC05-F0D430561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 one-page document describing: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What is your paper going to be about?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What is its purpose?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Who is its intended audience?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(Note: you may change your paper topic after submitting a Project Proposal, but you must submit a new Project Proposal.)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0EF2F63-0D4B-6345-BC82-44AB1316E41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Document Specification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6053C11A-DC3F-744C-95F2-CAAA679FA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 2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1. Introduction</a:t>
            </a:r>
          </a:p>
          <a:p>
            <a:pPr marL="990600" lvl="1" indent="-533400" eaLnBrk="1" hangingPunct="1"/>
            <a:r>
              <a:rPr lang="en-US" altLang="en-US">
                <a:ea typeface="ＭＳ Ｐゴシック" panose="020B0600070205080204" pitchFamily="34" charset="-128"/>
              </a:rPr>
              <a:t>State the topic of your Final Project</a:t>
            </a:r>
          </a:p>
          <a:p>
            <a:pPr marL="990600" lvl="1" indent="-533400" eaLnBrk="1" hangingPunct="1"/>
            <a:r>
              <a:rPr lang="en-US" altLang="en-US">
                <a:ea typeface="ＭＳ Ｐゴシック" panose="020B0600070205080204" pitchFamily="34" charset="-128"/>
              </a:rPr>
              <a:t>State the purpose and intended audience of your final project.</a:t>
            </a:r>
          </a:p>
          <a:p>
            <a:pPr marL="990600" lvl="1" indent="-533400" eaLnBrk="1" hangingPunct="1"/>
            <a:r>
              <a:rPr lang="en-US" altLang="en-US">
                <a:ea typeface="ＭＳ Ｐゴシック" panose="020B0600070205080204" pitchFamily="34" charset="-128"/>
              </a:rPr>
              <a:t>Does not need to be the full introduction of your Final Project.</a:t>
            </a:r>
          </a:p>
          <a:p>
            <a:pPr marL="1371600" lvl="2" indent="-457200" eaLnBrk="1" hangingPunct="1"/>
            <a:r>
              <a:rPr lang="en-US" altLang="en-US">
                <a:ea typeface="ＭＳ Ｐゴシック" panose="020B0600070205080204" pitchFamily="34" charset="-128"/>
              </a:rPr>
              <a:t>But this can help focus your research.</a:t>
            </a:r>
          </a:p>
          <a:p>
            <a:pPr marL="609600" indent="-609600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77B8C90-5622-7D40-B57B-6CFA68C55F3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Document Specification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61BCFF08-162D-3047-AA02-AFE869C74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 2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2. Technical Discussion Outline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Should address major points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Organize your points of interest</a:t>
            </a:r>
          </a:p>
          <a:p>
            <a:pPr marL="609600" indent="-609600" eaLnBrk="1" hangingPunct="1">
              <a:lnSpc>
                <a:spcPct val="90000"/>
              </a:lnSpc>
              <a:buFont typeface="Wingdings 2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3. Proposed Research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List research sources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Exact sources, when possible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Otherwise, general sources you plan to investigate</a:t>
            </a:r>
          </a:p>
          <a:p>
            <a:pPr marL="609600" indent="-609600" eaLnBrk="1" hangingPunct="1">
              <a:lnSpc>
                <a:spcPct val="90000"/>
              </a:lnSpc>
              <a:buFont typeface="Wingdings 2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4. Indicate your chosen style guide.</a:t>
            </a:r>
          </a:p>
          <a:p>
            <a:pPr marL="609600" indent="-609600" eaLnBrk="1" hangingPunct="1">
              <a:lnSpc>
                <a:spcPct val="90000"/>
              </a:lnSpc>
              <a:buFont typeface="Wingdings 2" pitchFamily="2" charset="2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marL="609600" indent="-609600" algn="ctr" eaLnBrk="1" hangingPunct="1">
              <a:lnSpc>
                <a:spcPct val="90000"/>
              </a:lnSpc>
              <a:buFont typeface="Wingdings 2" pitchFamily="2" charset="2"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(Document Specification length: typically 2-3 pages, much of this in outline form)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F91AC28E-DA5C-6C44-B757-3AC5FE047BA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Document Specification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86DEC6C6-86FB-8745-A057-63494B47D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Purpose: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Economy of effort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Input from instructors and peers can focus your efforts before you do unnecessary work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Work planning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Helps in establishing a clear writing schedule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You’</a:t>
            </a:r>
            <a:r>
              <a:rPr lang="en-US" altLang="ja-JP">
                <a:ea typeface="ＭＳ Ｐゴシック" panose="020B0600070205080204" pitchFamily="34" charset="-128"/>
              </a:rPr>
              <a:t>ll know what you need to research before it’s too late to research it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Improved Organization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B87E203-CE96-2644-A506-5E5ED9FE08D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Final Project: </a:t>
            </a:r>
            <a:b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</a:b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What sort of article is this?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2F3F88CA-7464-FB45-8D9C-7A2A58239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Thesis chapter?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If so, present it with enough information to be an independent paper.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Journal article for publication?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Consider which journal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Tailor style to journal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Project report?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Who are you reporting to?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Are you recording information or drawing specific conclusions?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Other sort of writing project?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Tell us what you’d like to do in your proposal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If you’re not sure what’s acceptable, speak with your TA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9E78719-8B66-4643-BD97-10E1D8C6B7A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Past Final Projects: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3A306C1D-CDF9-3E4E-8402-FC078DBA4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000">
                <a:ea typeface="ＭＳ Ｐゴシック" panose="020B0600070205080204" pitchFamily="34" charset="-128"/>
              </a:rPr>
              <a:t>Single Cycle CPU Simulator.</a:t>
            </a:r>
          </a:p>
          <a:p>
            <a:pPr eaLnBrk="1" hangingPunct="1"/>
            <a:r>
              <a:rPr lang="en-US" altLang="en-US" sz="3000">
                <a:ea typeface="ＭＳ Ｐゴシック" panose="020B0600070205080204" pitchFamily="34" charset="-128"/>
              </a:rPr>
              <a:t>The Complete Guide to the Polymerase Chain Reaction.</a:t>
            </a:r>
          </a:p>
          <a:p>
            <a:pPr eaLnBrk="1" hangingPunct="1"/>
            <a:r>
              <a:rPr lang="en-US" altLang="en-US" sz="3000">
                <a:ea typeface="ＭＳ Ｐゴシック" panose="020B0600070205080204" pitchFamily="34" charset="-128"/>
              </a:rPr>
              <a:t>Graphic User Interface Design for Beginners.</a:t>
            </a:r>
          </a:p>
          <a:p>
            <a:pPr eaLnBrk="1" hangingPunct="1"/>
            <a:r>
              <a:rPr lang="en-US" altLang="en-US" sz="3000">
                <a:ea typeface="ＭＳ Ｐゴシック" panose="020B0600070205080204" pitchFamily="34" charset="-128"/>
              </a:rPr>
              <a:t>Collision Detection for Gaming Applications.</a:t>
            </a:r>
          </a:p>
          <a:p>
            <a:pPr eaLnBrk="1" hangingPunct="1"/>
            <a:r>
              <a:rPr lang="en-US" altLang="en-US" sz="3000">
                <a:ea typeface="ＭＳ Ｐゴシック" panose="020B0600070205080204" pitchFamily="34" charset="-128"/>
              </a:rPr>
              <a:t>Networked Application Frameworks.</a:t>
            </a:r>
          </a:p>
          <a:p>
            <a:pPr eaLnBrk="1" hangingPunct="1"/>
            <a:r>
              <a:rPr lang="en-US" altLang="en-US" sz="3000">
                <a:ea typeface="ＭＳ Ｐゴシック" panose="020B0600070205080204" pitchFamily="34" charset="-128"/>
              </a:rPr>
              <a:t>Reconfigurable Reverse Telemetry System for Retinal Prosthesis.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A94C5-5B59-2F42-BF57-4809C11B9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Final Project – requirements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6F9E5029-D653-2143-89C5-77153C49D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Length: 15-20 pages, double spaced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This assumes a reasonable number of figures in a standard MLA style (12pt fonts, 1-inch margins, etc.)</a:t>
            </a:r>
          </a:p>
          <a:p>
            <a:pPr lvl="2"/>
            <a:r>
              <a:rPr lang="en-US" altLang="en-US" sz="2000" dirty="0">
                <a:ea typeface="ＭＳ Ｐゴシック" panose="020B0600070205080204" pitchFamily="34" charset="-128"/>
              </a:rPr>
              <a:t>If you’re using many figures, or particularly large figures, increase your length appropriately.</a:t>
            </a:r>
          </a:p>
          <a:p>
            <a:pPr lvl="2"/>
            <a:endParaRPr lang="en-US" altLang="en-US" sz="18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If you’re using a vastly different style guide, like the single-spaced, dual-column IEEE style used in the LaTeX Tutorial, you can cut your length accordingly.</a:t>
            </a:r>
          </a:p>
          <a:p>
            <a:pPr lvl="2"/>
            <a:r>
              <a:rPr lang="en-US" altLang="en-US" sz="2000" dirty="0">
                <a:ea typeface="ＭＳ Ｐゴシック" panose="020B0600070205080204" pitchFamily="34" charset="-128"/>
              </a:rPr>
              <a:t>But please don’t play games with margins and spacing to hide a lack of content.  We will still notice.</a:t>
            </a:r>
          </a:p>
          <a:p>
            <a:pPr marL="403225" lvl="1" indent="0">
              <a:buNone/>
            </a:pPr>
            <a:endParaRPr lang="en-US" altLang="en-US" sz="16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2E96D9A-674E-954E-B36B-F8821635161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Key elements: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603642D4-BABC-784A-B30D-2D32E721A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2" charset="2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(Note: the need for </a:t>
            </a:r>
            <a:r>
              <a:rPr lang="ja-JP" altLang="en-US" sz="2800">
                <a:ea typeface="ＭＳ Ｐゴシック" panose="020B0600070205080204" pitchFamily="34" charset="-128"/>
              </a:rPr>
              <a:t>“</a:t>
            </a:r>
            <a:r>
              <a:rPr lang="en-US" altLang="ja-JP" sz="2800" dirty="0">
                <a:ea typeface="ＭＳ Ｐゴシック" panose="020B0600070205080204" pitchFamily="34" charset="-128"/>
              </a:rPr>
              <a:t>situational</a:t>
            </a:r>
            <a:r>
              <a:rPr lang="ja-JP" altLang="en-US" sz="2800">
                <a:ea typeface="ＭＳ Ｐゴシック" panose="020B0600070205080204" pitchFamily="34" charset="-128"/>
              </a:rPr>
              <a:t>”</a:t>
            </a:r>
            <a:r>
              <a:rPr lang="en-US" altLang="ja-JP" sz="2800" dirty="0">
                <a:ea typeface="ＭＳ Ｐゴシック" panose="020B0600070205080204" pitchFamily="34" charset="-128"/>
              </a:rPr>
              <a:t> sections depend on the nature of your project.)</a:t>
            </a:r>
          </a:p>
          <a:p>
            <a:pPr eaLnBrk="1" hangingPunct="1">
              <a:buFont typeface="Wingdings 2" pitchFamily="2" charset="2"/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Abstract (</a:t>
            </a:r>
            <a:r>
              <a:rPr lang="en-US" altLang="ja-JP" sz="2800" dirty="0">
                <a:ea typeface="ＭＳ Ｐゴシック" panose="020B0600070205080204" pitchFamily="34" charset="-128"/>
              </a:rPr>
              <a:t>situational</a:t>
            </a:r>
            <a:r>
              <a:rPr lang="en-US" altLang="en-US" sz="2800" dirty="0">
                <a:ea typeface="ＭＳ Ｐゴシック" panose="020B0600070205080204" pitchFamily="34" charset="-128"/>
              </a:rPr>
              <a:t>)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Introduction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Materials and Methods (</a:t>
            </a:r>
            <a:r>
              <a:rPr lang="en-US" altLang="ja-JP" sz="2800" dirty="0">
                <a:ea typeface="ＭＳ Ｐゴシック" panose="020B0600070205080204" pitchFamily="34" charset="-128"/>
              </a:rPr>
              <a:t>situational</a:t>
            </a:r>
            <a:r>
              <a:rPr lang="en-US" altLang="en-US" sz="2800" dirty="0">
                <a:ea typeface="ＭＳ Ｐゴシック" panose="020B0600070205080204" pitchFamily="34" charset="-128"/>
              </a:rPr>
              <a:t>)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Results (</a:t>
            </a:r>
            <a:r>
              <a:rPr lang="en-US" altLang="ja-JP" sz="2800" dirty="0">
                <a:ea typeface="ＭＳ Ｐゴシック" panose="020B0600070205080204" pitchFamily="34" charset="-128"/>
              </a:rPr>
              <a:t>situational</a:t>
            </a:r>
            <a:r>
              <a:rPr lang="en-US" altLang="en-US" sz="2800" dirty="0">
                <a:ea typeface="ＭＳ Ｐゴシック" panose="020B0600070205080204" pitchFamily="34" charset="-128"/>
              </a:rPr>
              <a:t>)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Discussion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Conclusion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895</TotalTime>
  <Words>769</Words>
  <Application>Microsoft Macintosh PowerPoint</Application>
  <PresentationFormat>On-screen Show (4:3)</PresentationFormat>
  <Paragraphs>132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Garamond</vt:lpstr>
      <vt:lpstr>Gill Sans MT</vt:lpstr>
      <vt:lpstr>Verdana</vt:lpstr>
      <vt:lpstr>Wingdings 2</vt:lpstr>
      <vt:lpstr>Solstice</vt:lpstr>
      <vt:lpstr>185 Final Project</vt:lpstr>
      <vt:lpstr>Project Proposal</vt:lpstr>
      <vt:lpstr>Document Specification</vt:lpstr>
      <vt:lpstr>Document Specification</vt:lpstr>
      <vt:lpstr>Document Specification</vt:lpstr>
      <vt:lpstr>Final Project:  What sort of article is this?</vt:lpstr>
      <vt:lpstr>Past Final Projects:</vt:lpstr>
      <vt:lpstr>Final Project – requirements</vt:lpstr>
      <vt:lpstr>Key elements:</vt:lpstr>
      <vt:lpstr>Other elements</vt:lpstr>
      <vt:lpstr>In short…</vt:lpstr>
      <vt:lpstr>Foregrounding – major findings</vt:lpstr>
      <vt:lpstr>Abstract</vt:lpstr>
      <vt:lpstr>Introduction</vt:lpstr>
      <vt:lpstr>A dubious but memorable example:</vt:lpstr>
      <vt:lpstr>Discussion</vt:lpstr>
      <vt:lpstr>Conclusion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285 Final Project</dc:title>
  <dc:creator>Gerald B. Moulds</dc:creator>
  <cp:lastModifiedBy>Gerald B Moulds</cp:lastModifiedBy>
  <cp:revision>42</cp:revision>
  <dcterms:created xsi:type="dcterms:W3CDTF">2011-10-31T23:03:13Z</dcterms:created>
  <dcterms:modified xsi:type="dcterms:W3CDTF">2023-10-12T21:57:58Z</dcterms:modified>
</cp:coreProperties>
</file>