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48" r:id="rId2"/>
  </p:sldMasterIdLst>
  <p:notesMasterIdLst>
    <p:notesMasterId r:id="rId17"/>
  </p:notesMasterIdLst>
  <p:sldIdLst>
    <p:sldId id="312" r:id="rId3"/>
    <p:sldId id="369" r:id="rId4"/>
    <p:sldId id="370" r:id="rId5"/>
    <p:sldId id="378" r:id="rId6"/>
    <p:sldId id="371" r:id="rId7"/>
    <p:sldId id="385" r:id="rId8"/>
    <p:sldId id="373" r:id="rId9"/>
    <p:sldId id="374" r:id="rId10"/>
    <p:sldId id="375" r:id="rId11"/>
    <p:sldId id="376" r:id="rId12"/>
    <p:sldId id="381" r:id="rId13"/>
    <p:sldId id="382" r:id="rId14"/>
    <p:sldId id="383" r:id="rId15"/>
    <p:sldId id="384" r:id="rId16"/>
  </p:sldIdLst>
  <p:sldSz cx="9144000" cy="6858000" type="screen4x3"/>
  <p:notesSz cx="6858000" cy="9296400"/>
  <p:defaultTextStyle>
    <a:defPPr>
      <a:defRPr lang="en-US"/>
    </a:defPPr>
    <a:lvl1pPr algn="l" rtl="0" fontAlgn="base">
      <a:spcBef>
        <a:spcPct val="0"/>
      </a:spcBef>
      <a:spcAft>
        <a:spcPct val="0"/>
      </a:spcAft>
      <a:defRPr sz="1400" kern="1200">
        <a:solidFill>
          <a:srgbClr val="000000"/>
        </a:solidFill>
        <a:latin typeface="Arial" charset="0"/>
        <a:ea typeface="+mn-ea"/>
        <a:cs typeface="+mn-cs"/>
      </a:defRPr>
    </a:lvl1pPr>
    <a:lvl2pPr marL="457200" algn="l" rtl="0" fontAlgn="base">
      <a:spcBef>
        <a:spcPct val="0"/>
      </a:spcBef>
      <a:spcAft>
        <a:spcPct val="0"/>
      </a:spcAft>
      <a:defRPr sz="1400" kern="1200">
        <a:solidFill>
          <a:srgbClr val="000000"/>
        </a:solidFill>
        <a:latin typeface="Arial" charset="0"/>
        <a:ea typeface="+mn-ea"/>
        <a:cs typeface="+mn-cs"/>
      </a:defRPr>
    </a:lvl2pPr>
    <a:lvl3pPr marL="914400" algn="l" rtl="0" fontAlgn="base">
      <a:spcBef>
        <a:spcPct val="0"/>
      </a:spcBef>
      <a:spcAft>
        <a:spcPct val="0"/>
      </a:spcAft>
      <a:defRPr sz="1400" kern="1200">
        <a:solidFill>
          <a:srgbClr val="000000"/>
        </a:solidFill>
        <a:latin typeface="Arial" charset="0"/>
        <a:ea typeface="+mn-ea"/>
        <a:cs typeface="+mn-cs"/>
      </a:defRPr>
    </a:lvl3pPr>
    <a:lvl4pPr marL="1371600" algn="l" rtl="0" fontAlgn="base">
      <a:spcBef>
        <a:spcPct val="0"/>
      </a:spcBef>
      <a:spcAft>
        <a:spcPct val="0"/>
      </a:spcAft>
      <a:defRPr sz="1400" kern="1200">
        <a:solidFill>
          <a:srgbClr val="000000"/>
        </a:solidFill>
        <a:latin typeface="Arial" charset="0"/>
        <a:ea typeface="+mn-ea"/>
        <a:cs typeface="+mn-cs"/>
      </a:defRPr>
    </a:lvl4pPr>
    <a:lvl5pPr marL="1828800" algn="l" rtl="0" fontAlgn="base">
      <a:spcBef>
        <a:spcPct val="0"/>
      </a:spcBef>
      <a:spcAft>
        <a:spcPct val="0"/>
      </a:spcAft>
      <a:defRPr sz="1400" kern="1200">
        <a:solidFill>
          <a:srgbClr val="000000"/>
        </a:solidFill>
        <a:latin typeface="Arial" charset="0"/>
        <a:ea typeface="+mn-ea"/>
        <a:cs typeface="+mn-cs"/>
      </a:defRPr>
    </a:lvl5pPr>
    <a:lvl6pPr marL="2286000" algn="l" defTabSz="914400" rtl="0" eaLnBrk="1" latinLnBrk="0" hangingPunct="1">
      <a:defRPr sz="1400" kern="1200">
        <a:solidFill>
          <a:srgbClr val="000000"/>
        </a:solidFill>
        <a:latin typeface="Arial" charset="0"/>
        <a:ea typeface="+mn-ea"/>
        <a:cs typeface="+mn-cs"/>
      </a:defRPr>
    </a:lvl6pPr>
    <a:lvl7pPr marL="2743200" algn="l" defTabSz="914400" rtl="0" eaLnBrk="1" latinLnBrk="0" hangingPunct="1">
      <a:defRPr sz="1400" kern="1200">
        <a:solidFill>
          <a:srgbClr val="000000"/>
        </a:solidFill>
        <a:latin typeface="Arial" charset="0"/>
        <a:ea typeface="+mn-ea"/>
        <a:cs typeface="+mn-cs"/>
      </a:defRPr>
    </a:lvl7pPr>
    <a:lvl8pPr marL="3200400" algn="l" defTabSz="914400" rtl="0" eaLnBrk="1" latinLnBrk="0" hangingPunct="1">
      <a:defRPr sz="1400" kern="1200">
        <a:solidFill>
          <a:srgbClr val="000000"/>
        </a:solidFill>
        <a:latin typeface="Arial" charset="0"/>
        <a:ea typeface="+mn-ea"/>
        <a:cs typeface="+mn-cs"/>
      </a:defRPr>
    </a:lvl8pPr>
    <a:lvl9pPr marL="3657600" algn="l" defTabSz="914400" rtl="0" eaLnBrk="1" latinLnBrk="0" hangingPunct="1">
      <a:defRPr sz="1400" kern="1200">
        <a:solidFill>
          <a:srgbClr val="000000"/>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mitton" initials="" lastIdx="2" clrIdx="0"/>
  <p:cmAuthor id="1" name="Preferred Customer" initials="" lastIdx="7"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3399FF"/>
    <a:srgbClr val="FEFEFE"/>
    <a:srgbClr val="E63100"/>
    <a:srgbClr val="CC0000"/>
    <a:srgbClr val="000000"/>
    <a:srgbClr val="0099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06" autoAdjust="0"/>
    <p:restoredTop sz="93002" autoAdjust="0"/>
  </p:normalViewPr>
  <p:slideViewPr>
    <p:cSldViewPr>
      <p:cViewPr>
        <p:scale>
          <a:sx n="75" d="100"/>
          <a:sy n="75" d="100"/>
        </p:scale>
        <p:origin x="-672" y="-174"/>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66" d="100"/>
        <a:sy n="66" d="100"/>
      </p:scale>
      <p:origin x="0" y="0"/>
    </p:cViewPr>
  </p:sorterViewPr>
  <p:notesViewPr>
    <p:cSldViewPr>
      <p:cViewPr>
        <p:scale>
          <a:sx n="100" d="100"/>
          <a:sy n="100" d="100"/>
        </p:scale>
        <p:origin x="-1548" y="-72"/>
      </p:cViewPr>
      <p:guideLst>
        <p:guide orient="horz" pos="2928"/>
        <p:guide pos="2160"/>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A5E550-0662-4E56-B84B-84A9424AF4B1}" type="doc">
      <dgm:prSet loTypeId="urn:microsoft.com/office/officeart/2005/8/layout/pyramid2" loCatId="list" qsTypeId="urn:microsoft.com/office/officeart/2005/8/quickstyle/simple1#3" qsCatId="simple" csTypeId="urn:microsoft.com/office/officeart/2005/8/colors/accent1_2#3" csCatId="accent1" phldr="1"/>
      <dgm:spPr/>
    </dgm:pt>
    <dgm:pt modelId="{DCEB7A96-B529-448F-8FD4-3096CC7DA55E}">
      <dgm:prSet phldrT="[Text]" custT="1"/>
      <dgm:spPr/>
      <dgm:t>
        <a:bodyPr/>
        <a:lstStyle/>
        <a:p>
          <a:pPr algn="l"/>
          <a:r>
            <a:rPr lang="en-US" sz="1200" dirty="0" smtClean="0"/>
            <a:t> 54,000 Global long haul route miles </a:t>
          </a:r>
          <a:endParaRPr lang="en-US" sz="1200" dirty="0"/>
        </a:p>
      </dgm:t>
    </dgm:pt>
    <dgm:pt modelId="{B60F3F12-8F4C-4EBC-9635-257B2EC7AC53}" type="parTrans" cxnId="{84118796-4748-4BCD-BCE5-EEBF17D60CD7}">
      <dgm:prSet/>
      <dgm:spPr/>
      <dgm:t>
        <a:bodyPr/>
        <a:lstStyle/>
        <a:p>
          <a:pPr algn="ctr"/>
          <a:endParaRPr lang="en-US"/>
        </a:p>
      </dgm:t>
    </dgm:pt>
    <dgm:pt modelId="{E35CA739-42BD-40B0-997D-2EAD6A03046E}" type="sibTrans" cxnId="{84118796-4748-4BCD-BCE5-EEBF17D60CD7}">
      <dgm:prSet/>
      <dgm:spPr/>
      <dgm:t>
        <a:bodyPr/>
        <a:lstStyle/>
        <a:p>
          <a:pPr algn="ctr"/>
          <a:endParaRPr lang="en-US"/>
        </a:p>
      </dgm:t>
    </dgm:pt>
    <dgm:pt modelId="{0CCE4FB7-E354-429A-B9B6-85E9EC17B299}">
      <dgm:prSet phldrT="[Text]" custT="1"/>
      <dgm:spPr/>
      <dgm:t>
        <a:bodyPr/>
        <a:lstStyle/>
        <a:p>
          <a:pPr algn="l"/>
          <a:r>
            <a:rPr lang="en-US" sz="1200" dirty="0" smtClean="0"/>
            <a:t> 27,000 U.S. metro network miles</a:t>
          </a:r>
          <a:endParaRPr lang="en-US" sz="1200" dirty="0"/>
        </a:p>
      </dgm:t>
    </dgm:pt>
    <dgm:pt modelId="{4B9BC0F8-7B91-41AA-B4BC-2E695C6CFCED}" type="sibTrans" cxnId="{1E22E3AF-16CF-449A-BB4A-08F6F7718A8F}">
      <dgm:prSet/>
      <dgm:spPr/>
      <dgm:t>
        <a:bodyPr/>
        <a:lstStyle/>
        <a:p>
          <a:pPr algn="ctr"/>
          <a:endParaRPr lang="en-US"/>
        </a:p>
      </dgm:t>
    </dgm:pt>
    <dgm:pt modelId="{FF63C4D2-1C7A-465E-904D-38A381743EA9}" type="parTrans" cxnId="{1E22E3AF-16CF-449A-BB4A-08F6F7718A8F}">
      <dgm:prSet/>
      <dgm:spPr/>
      <dgm:t>
        <a:bodyPr/>
        <a:lstStyle/>
        <a:p>
          <a:pPr algn="ctr"/>
          <a:endParaRPr lang="en-US"/>
        </a:p>
      </dgm:t>
    </dgm:pt>
    <dgm:pt modelId="{F69B3A8E-D84E-4C6D-B991-E0F2D98655B9}">
      <dgm:prSet phldrT="[Text]" custT="1"/>
      <dgm:spPr/>
      <dgm:t>
        <a:bodyPr/>
        <a:lstStyle/>
        <a:p>
          <a:pPr algn="l"/>
          <a:r>
            <a:rPr lang="en-US" sz="1200" dirty="0" smtClean="0"/>
            <a:t> Largest IP backbone provider in US</a:t>
          </a:r>
          <a:endParaRPr lang="en-US" sz="1200" dirty="0"/>
        </a:p>
      </dgm:t>
    </dgm:pt>
    <dgm:pt modelId="{29CFA7E3-1CE6-4CE9-95B1-4E05F3585DD4}" type="parTrans" cxnId="{5353949A-25A0-4160-92FC-7AF9E11FF8FB}">
      <dgm:prSet/>
      <dgm:spPr/>
    </dgm:pt>
    <dgm:pt modelId="{0A434433-53B0-4803-AC0D-30B1F31A634F}" type="sibTrans" cxnId="{5353949A-25A0-4160-92FC-7AF9E11FF8FB}">
      <dgm:prSet/>
      <dgm:spPr/>
    </dgm:pt>
    <dgm:pt modelId="{271064E3-CD9C-43CF-B0EA-1FFC7E8E82C6}" type="pres">
      <dgm:prSet presAssocID="{32A5E550-0662-4E56-B84B-84A9424AF4B1}" presName="compositeShape" presStyleCnt="0">
        <dgm:presLayoutVars>
          <dgm:dir/>
          <dgm:resizeHandles/>
        </dgm:presLayoutVars>
      </dgm:prSet>
      <dgm:spPr/>
    </dgm:pt>
    <dgm:pt modelId="{AC4DCA32-C1BB-4B4F-B26E-1CF0BE38F5F3}" type="pres">
      <dgm:prSet presAssocID="{32A5E550-0662-4E56-B84B-84A9424AF4B1}" presName="pyramid" presStyleLbl="node1" presStyleIdx="0" presStyleCnt="1"/>
      <dgm:spPr>
        <a:solidFill>
          <a:srgbClr val="C00000"/>
        </a:solidFill>
      </dgm:spPr>
    </dgm:pt>
    <dgm:pt modelId="{E76543A7-1F0B-420E-8C8A-A2F89EC1FB9C}" type="pres">
      <dgm:prSet presAssocID="{32A5E550-0662-4E56-B84B-84A9424AF4B1}" presName="theList" presStyleCnt="0"/>
      <dgm:spPr/>
    </dgm:pt>
    <dgm:pt modelId="{1C904D6F-8D11-425A-96CF-D1A8FB4C0250}" type="pres">
      <dgm:prSet presAssocID="{DCEB7A96-B529-448F-8FD4-3096CC7DA55E}" presName="aNode" presStyleLbl="fgAcc1" presStyleIdx="0" presStyleCnt="3" custScaleX="312920">
        <dgm:presLayoutVars>
          <dgm:bulletEnabled val="1"/>
        </dgm:presLayoutVars>
      </dgm:prSet>
      <dgm:spPr/>
      <dgm:t>
        <a:bodyPr/>
        <a:lstStyle/>
        <a:p>
          <a:endParaRPr lang="en-US"/>
        </a:p>
      </dgm:t>
    </dgm:pt>
    <dgm:pt modelId="{DA7D6571-683C-4ADD-AAFF-2F8A4145AE88}" type="pres">
      <dgm:prSet presAssocID="{DCEB7A96-B529-448F-8FD4-3096CC7DA55E}" presName="aSpace" presStyleCnt="0"/>
      <dgm:spPr/>
    </dgm:pt>
    <dgm:pt modelId="{0E393B6B-402B-4919-8E68-0D8719BA8A68}" type="pres">
      <dgm:prSet presAssocID="{0CCE4FB7-E354-429A-B9B6-85E9EC17B299}" presName="aNode" presStyleLbl="fgAcc1" presStyleIdx="1" presStyleCnt="3" custScaleX="309186">
        <dgm:presLayoutVars>
          <dgm:bulletEnabled val="1"/>
        </dgm:presLayoutVars>
      </dgm:prSet>
      <dgm:spPr/>
      <dgm:t>
        <a:bodyPr/>
        <a:lstStyle/>
        <a:p>
          <a:endParaRPr lang="en-US"/>
        </a:p>
      </dgm:t>
    </dgm:pt>
    <dgm:pt modelId="{3F7B57E2-A162-4894-AB3B-4E0474E917BA}" type="pres">
      <dgm:prSet presAssocID="{0CCE4FB7-E354-429A-B9B6-85E9EC17B299}" presName="aSpace" presStyleCnt="0"/>
      <dgm:spPr/>
    </dgm:pt>
    <dgm:pt modelId="{F95AC6B0-5DA4-4A75-9745-CAA38B91C736}" type="pres">
      <dgm:prSet presAssocID="{F69B3A8E-D84E-4C6D-B991-E0F2D98655B9}" presName="aNode" presStyleLbl="fgAcc1" presStyleIdx="2" presStyleCnt="3" custScaleX="309186">
        <dgm:presLayoutVars>
          <dgm:bulletEnabled val="1"/>
        </dgm:presLayoutVars>
      </dgm:prSet>
      <dgm:spPr/>
      <dgm:t>
        <a:bodyPr/>
        <a:lstStyle/>
        <a:p>
          <a:endParaRPr lang="en-US"/>
        </a:p>
      </dgm:t>
    </dgm:pt>
    <dgm:pt modelId="{C9264FAC-7A3D-4C3A-AB8E-58DECDE2FA57}" type="pres">
      <dgm:prSet presAssocID="{F69B3A8E-D84E-4C6D-B991-E0F2D98655B9}" presName="aSpace" presStyleCnt="0"/>
      <dgm:spPr/>
    </dgm:pt>
  </dgm:ptLst>
  <dgm:cxnLst>
    <dgm:cxn modelId="{AA9AAF50-13AB-483C-91B0-D64534FFF363}" type="presOf" srcId="{DCEB7A96-B529-448F-8FD4-3096CC7DA55E}" destId="{1C904D6F-8D11-425A-96CF-D1A8FB4C0250}" srcOrd="0" destOrd="0" presId="urn:microsoft.com/office/officeart/2005/8/layout/pyramid2"/>
    <dgm:cxn modelId="{BA3CC513-94B3-49A5-B46E-01A5EC2E2AC2}" type="presOf" srcId="{0CCE4FB7-E354-429A-B9B6-85E9EC17B299}" destId="{0E393B6B-402B-4919-8E68-0D8719BA8A68}" srcOrd="0" destOrd="0" presId="urn:microsoft.com/office/officeart/2005/8/layout/pyramid2"/>
    <dgm:cxn modelId="{1A81EFEE-9258-4921-93D7-F4C1FA4456BA}" type="presOf" srcId="{F69B3A8E-D84E-4C6D-B991-E0F2D98655B9}" destId="{F95AC6B0-5DA4-4A75-9745-CAA38B91C736}" srcOrd="0" destOrd="0" presId="urn:microsoft.com/office/officeart/2005/8/layout/pyramid2"/>
    <dgm:cxn modelId="{D5698EE6-DA6B-444A-9ED1-8DD3F3799D73}" type="presOf" srcId="{32A5E550-0662-4E56-B84B-84A9424AF4B1}" destId="{271064E3-CD9C-43CF-B0EA-1FFC7E8E82C6}" srcOrd="0" destOrd="0" presId="urn:microsoft.com/office/officeart/2005/8/layout/pyramid2"/>
    <dgm:cxn modelId="{84118796-4748-4BCD-BCE5-EEBF17D60CD7}" srcId="{32A5E550-0662-4E56-B84B-84A9424AF4B1}" destId="{DCEB7A96-B529-448F-8FD4-3096CC7DA55E}" srcOrd="0" destOrd="0" parTransId="{B60F3F12-8F4C-4EBC-9635-257B2EC7AC53}" sibTransId="{E35CA739-42BD-40B0-997D-2EAD6A03046E}"/>
    <dgm:cxn modelId="{1E22E3AF-16CF-449A-BB4A-08F6F7718A8F}" srcId="{32A5E550-0662-4E56-B84B-84A9424AF4B1}" destId="{0CCE4FB7-E354-429A-B9B6-85E9EC17B299}" srcOrd="1" destOrd="0" parTransId="{FF63C4D2-1C7A-465E-904D-38A381743EA9}" sibTransId="{4B9BC0F8-7B91-41AA-B4BC-2E695C6CFCED}"/>
    <dgm:cxn modelId="{5353949A-25A0-4160-92FC-7AF9E11FF8FB}" srcId="{32A5E550-0662-4E56-B84B-84A9424AF4B1}" destId="{F69B3A8E-D84E-4C6D-B991-E0F2D98655B9}" srcOrd="2" destOrd="0" parTransId="{29CFA7E3-1CE6-4CE9-95B1-4E05F3585DD4}" sibTransId="{0A434433-53B0-4803-AC0D-30B1F31A634F}"/>
    <dgm:cxn modelId="{9F54359B-0841-4B4E-84ED-2D9349CD97F3}" type="presParOf" srcId="{271064E3-CD9C-43CF-B0EA-1FFC7E8E82C6}" destId="{AC4DCA32-C1BB-4B4F-B26E-1CF0BE38F5F3}" srcOrd="0" destOrd="0" presId="urn:microsoft.com/office/officeart/2005/8/layout/pyramid2"/>
    <dgm:cxn modelId="{A5E013DD-8562-4336-9588-51E4627648B5}" type="presParOf" srcId="{271064E3-CD9C-43CF-B0EA-1FFC7E8E82C6}" destId="{E76543A7-1F0B-420E-8C8A-A2F89EC1FB9C}" srcOrd="1" destOrd="0" presId="urn:microsoft.com/office/officeart/2005/8/layout/pyramid2"/>
    <dgm:cxn modelId="{79868539-86BD-490F-BD5B-73CE60028C7E}" type="presParOf" srcId="{E76543A7-1F0B-420E-8C8A-A2F89EC1FB9C}" destId="{1C904D6F-8D11-425A-96CF-D1A8FB4C0250}" srcOrd="0" destOrd="0" presId="urn:microsoft.com/office/officeart/2005/8/layout/pyramid2"/>
    <dgm:cxn modelId="{6E7B5F38-0EBF-4098-98A4-09AB36B6ECB3}" type="presParOf" srcId="{E76543A7-1F0B-420E-8C8A-A2F89EC1FB9C}" destId="{DA7D6571-683C-4ADD-AAFF-2F8A4145AE88}" srcOrd="1" destOrd="0" presId="urn:microsoft.com/office/officeart/2005/8/layout/pyramid2"/>
    <dgm:cxn modelId="{7C78D600-B1B6-481C-987D-5C67A6312CF9}" type="presParOf" srcId="{E76543A7-1F0B-420E-8C8A-A2F89EC1FB9C}" destId="{0E393B6B-402B-4919-8E68-0D8719BA8A68}" srcOrd="2" destOrd="0" presId="urn:microsoft.com/office/officeart/2005/8/layout/pyramid2"/>
    <dgm:cxn modelId="{DDF892D5-FE07-44AE-AEFD-10F1FC2681E3}" type="presParOf" srcId="{E76543A7-1F0B-420E-8C8A-A2F89EC1FB9C}" destId="{3F7B57E2-A162-4894-AB3B-4E0474E917BA}" srcOrd="3" destOrd="0" presId="urn:microsoft.com/office/officeart/2005/8/layout/pyramid2"/>
    <dgm:cxn modelId="{3D8F1DCB-E421-4F37-9FD0-156F300A26EC}" type="presParOf" srcId="{E76543A7-1F0B-420E-8C8A-A2F89EC1FB9C}" destId="{F95AC6B0-5DA4-4A75-9745-CAA38B91C736}" srcOrd="4" destOrd="0" presId="urn:microsoft.com/office/officeart/2005/8/layout/pyramid2"/>
    <dgm:cxn modelId="{55A5F51F-C407-49FE-90BC-9A20FD0B70DB}" type="presParOf" srcId="{E76543A7-1F0B-420E-8C8A-A2F89EC1FB9C}" destId="{C9264FAC-7A3D-4C3A-AB8E-58DECDE2FA57}" srcOrd="5" destOrd="0" presId="urn:microsoft.com/office/officeart/2005/8/layout/pyramid2"/>
  </dgm:cxnLst>
  <dgm:bg/>
  <dgm:whole/>
  <dgm:extLst>
    <a:ext uri="http://schemas.microsoft.com/office/drawing/2008/diagram"/>
  </dgm:extLst>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2300" tIns="46151" rIns="92300" bIns="46151" numCol="1" anchor="t" anchorCtr="0" compatLnSpc="1">
            <a:prstTxWarp prst="textNoShape">
              <a:avLst/>
            </a:prstTxWarp>
          </a:bodyPr>
          <a:lstStyle>
            <a:lvl1pPr defTabSz="923391">
              <a:defRPr sz="1200">
                <a:solidFill>
                  <a:schemeClr val="tx1"/>
                </a:solidFill>
              </a:defRPr>
            </a:lvl1pPr>
          </a:lstStyle>
          <a:p>
            <a:pPr>
              <a:defRPr/>
            </a:pPr>
            <a:endParaRPr lang="en-US"/>
          </a:p>
        </p:txBody>
      </p:sp>
      <p:sp>
        <p:nvSpPr>
          <p:cNvPr id="3993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2300" tIns="46151" rIns="92300" bIns="46151" numCol="1" anchor="t" anchorCtr="0" compatLnSpc="1">
            <a:prstTxWarp prst="textNoShape">
              <a:avLst/>
            </a:prstTxWarp>
          </a:bodyPr>
          <a:lstStyle>
            <a:lvl1pPr algn="r" defTabSz="923391">
              <a:defRPr sz="1200">
                <a:solidFill>
                  <a:schemeClr val="tx1"/>
                </a:solidFill>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11250" y="696913"/>
            <a:ext cx="4648200" cy="348615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2300" tIns="46151" rIns="92300" bIns="4615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2300" tIns="46151" rIns="92300" bIns="46151" numCol="1" anchor="b" anchorCtr="0" compatLnSpc="1">
            <a:prstTxWarp prst="textNoShape">
              <a:avLst/>
            </a:prstTxWarp>
          </a:bodyPr>
          <a:lstStyle>
            <a:lvl1pPr defTabSz="923391">
              <a:defRPr sz="1200">
                <a:solidFill>
                  <a:schemeClr val="tx1"/>
                </a:solidFill>
              </a:defRPr>
            </a:lvl1pPr>
          </a:lstStyle>
          <a:p>
            <a:pPr>
              <a:defRPr/>
            </a:pPr>
            <a:endParaRPr lang="en-US"/>
          </a:p>
        </p:txBody>
      </p:sp>
      <p:sp>
        <p:nvSpPr>
          <p:cNvPr id="3994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2300" tIns="46151" rIns="92300" bIns="46151" numCol="1" anchor="b" anchorCtr="0" compatLnSpc="1">
            <a:prstTxWarp prst="textNoShape">
              <a:avLst/>
            </a:prstTxWarp>
          </a:bodyPr>
          <a:lstStyle>
            <a:lvl1pPr algn="r" defTabSz="923391">
              <a:defRPr sz="1200">
                <a:solidFill>
                  <a:schemeClr val="tx1"/>
                </a:solidFill>
              </a:defRPr>
            </a:lvl1pPr>
          </a:lstStyle>
          <a:p>
            <a:pPr>
              <a:defRPr/>
            </a:pPr>
            <a:fld id="{D87D7357-42D9-4434-BC17-E73FBF73202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3675" y="1892300"/>
            <a:ext cx="4302125" cy="4532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92300"/>
            <a:ext cx="4302125" cy="4532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1163" y="855663"/>
            <a:ext cx="2189162" cy="5568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3675" y="855663"/>
            <a:ext cx="6415088" cy="5568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3675" y="855663"/>
            <a:ext cx="4916488" cy="10366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93675" y="1892300"/>
            <a:ext cx="4302125" cy="4532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92300"/>
            <a:ext cx="4302125" cy="4532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6" descr="ppt_cover_eco"/>
          <p:cNvPicPr>
            <a:picLocks noChangeAspect="1" noChangeArrowheads="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247818" name="Rectangle 10"/>
          <p:cNvSpPr>
            <a:spLocks noChangeArrowheads="1"/>
          </p:cNvSpPr>
          <p:nvPr userDrawn="1"/>
        </p:nvSpPr>
        <p:spPr bwMode="auto">
          <a:xfrm>
            <a:off x="615950" y="6564313"/>
            <a:ext cx="7912100" cy="244475"/>
          </a:xfrm>
          <a:prstGeom prst="rect">
            <a:avLst/>
          </a:prstGeom>
          <a:noFill/>
          <a:ln w="9525">
            <a:noFill/>
            <a:miter lim="800000"/>
            <a:headEnd/>
            <a:tailEnd/>
          </a:ln>
          <a:effectLst/>
        </p:spPr>
        <p:txBody>
          <a:bodyPr>
            <a:spAutoFit/>
          </a:bodyPr>
          <a:lstStyle/>
          <a:p>
            <a:pPr algn="ctr">
              <a:defRPr/>
            </a:pPr>
            <a:r>
              <a:rPr lang="en-US" sz="500" dirty="0">
                <a:solidFill>
                  <a:srgbClr val="B2B2B2"/>
                </a:solidFill>
              </a:rPr>
              <a:t>© </a:t>
            </a:r>
            <a:r>
              <a:rPr lang="en-US" sz="500" dirty="0">
                <a:solidFill>
                  <a:srgbClr val="B2B2B2"/>
                </a:solidFill>
              </a:rPr>
              <a:t>2010 Level </a:t>
            </a:r>
            <a:r>
              <a:rPr lang="en-US" sz="500" dirty="0">
                <a:solidFill>
                  <a:srgbClr val="B2B2B2"/>
                </a:solidFill>
              </a:rPr>
              <a:t>3 Communications, LLC. All Rights Reserved. Level 3 Communications, Level 3, the red 3D brackets and the Level 3 Communications logo are registered service marks of Level 3 Communications, LLC in the United States and/or other countries. Level 3 services are provided by wholly owned subsidiaries of Level 3 Communications, Inc. Any other service, product or company names recited herein may be trademarks or service marks of their respective owners.</a:t>
            </a:r>
          </a:p>
        </p:txBody>
      </p:sp>
      <p:pic>
        <p:nvPicPr>
          <p:cNvPr id="1028" name="Picture 17" descr="eco_tagline"/>
          <p:cNvPicPr>
            <a:picLocks noChangeAspect="1" noChangeArrowheads="1"/>
          </p:cNvPicPr>
          <p:nvPr userDrawn="1"/>
        </p:nvPicPr>
        <p:blipFill>
          <a:blip r:embed="rId14"/>
          <a:srcRect/>
          <a:stretch>
            <a:fillRect/>
          </a:stretch>
        </p:blipFill>
        <p:spPr bwMode="auto">
          <a:xfrm>
            <a:off x="6627813" y="6396038"/>
            <a:ext cx="1755775" cy="1698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87"/>
          <p:cNvSpPr>
            <a:spLocks noGrp="1" noChangeArrowheads="1"/>
          </p:cNvSpPr>
          <p:nvPr>
            <p:ph type="title"/>
          </p:nvPr>
        </p:nvSpPr>
        <p:spPr bwMode="auto">
          <a:xfrm>
            <a:off x="193675" y="855663"/>
            <a:ext cx="4916488" cy="1036637"/>
          </a:xfrm>
          <a:prstGeom prst="rect">
            <a:avLst/>
          </a:prstGeom>
          <a:noFill/>
          <a:ln w="0">
            <a:solidFill>
              <a:srgbClr val="FFFFFF">
                <a:alpha val="0"/>
              </a:srgbClr>
            </a:solidFill>
            <a:miter lim="800000"/>
            <a:headEnd/>
            <a:tailEnd/>
          </a:ln>
        </p:spPr>
        <p:txBody>
          <a:bodyPr vert="horz" wrap="square" lIns="91440" tIns="45720" rIns="91440" bIns="45720" numCol="1" anchor="t" anchorCtr="0" compatLnSpc="1">
            <a:prstTxWarp prst="textNoShape">
              <a:avLst/>
            </a:prstTxWarp>
          </a:bodyPr>
          <a:lstStyle/>
          <a:p>
            <a:pPr lvl="0"/>
            <a:r>
              <a:rPr lang="en-US" smtClean="0"/>
              <a:t>Slide Title</a:t>
            </a:r>
          </a:p>
        </p:txBody>
      </p:sp>
      <p:sp>
        <p:nvSpPr>
          <p:cNvPr id="1077" name="Rectangle 53"/>
          <p:cNvSpPr>
            <a:spLocks noChangeArrowheads="1"/>
          </p:cNvSpPr>
          <p:nvPr userDrawn="1"/>
        </p:nvSpPr>
        <p:spPr bwMode="auto">
          <a:xfrm>
            <a:off x="7239000" y="6283325"/>
            <a:ext cx="1905000" cy="574675"/>
          </a:xfrm>
          <a:prstGeom prst="rect">
            <a:avLst/>
          </a:prstGeom>
          <a:noFill/>
          <a:ln w="9525">
            <a:noFill/>
            <a:miter lim="800000"/>
            <a:headEnd/>
            <a:tailEnd/>
          </a:ln>
          <a:effectLst/>
        </p:spPr>
        <p:txBody>
          <a:bodyPr anchor="b"/>
          <a:lstStyle/>
          <a:p>
            <a:pPr algn="r">
              <a:defRPr/>
            </a:pPr>
            <a:fld id="{A9263B0E-7314-40E7-BB12-0FF987A7F905}" type="slidenum">
              <a:rPr lang="en-US" sz="800">
                <a:solidFill>
                  <a:schemeClr val="tx1"/>
                </a:solidFill>
              </a:rPr>
              <a:pPr algn="r">
                <a:defRPr/>
              </a:pPr>
              <a:t>‹#›</a:t>
            </a:fld>
            <a:endParaRPr lang="en-US" sz="800">
              <a:solidFill>
                <a:schemeClr val="tx1"/>
              </a:solidFill>
            </a:endParaRPr>
          </a:p>
        </p:txBody>
      </p:sp>
      <p:sp>
        <p:nvSpPr>
          <p:cNvPr id="1080" name="Rectangle 56"/>
          <p:cNvSpPr>
            <a:spLocks noChangeArrowheads="1"/>
          </p:cNvSpPr>
          <p:nvPr userDrawn="1"/>
        </p:nvSpPr>
        <p:spPr bwMode="auto">
          <a:xfrm>
            <a:off x="0" y="0"/>
            <a:ext cx="9144000" cy="6858000"/>
          </a:xfrm>
          <a:prstGeom prst="rect">
            <a:avLst/>
          </a:prstGeom>
          <a:noFill/>
          <a:ln w="12700">
            <a:solidFill>
              <a:srgbClr val="000000"/>
            </a:solidFill>
            <a:miter lim="800000"/>
            <a:headEnd/>
            <a:tailEnd/>
          </a:ln>
          <a:effectLst/>
        </p:spPr>
        <p:txBody>
          <a:bodyPr anchor="ctr">
            <a:spAutoFit/>
          </a:bodyPr>
          <a:lstStyle/>
          <a:p>
            <a:pPr>
              <a:defRPr/>
            </a:pPr>
            <a:endParaRPr lang="en-US"/>
          </a:p>
        </p:txBody>
      </p:sp>
      <p:sp>
        <p:nvSpPr>
          <p:cNvPr id="1081" name="Rectangle 57"/>
          <p:cNvSpPr>
            <a:spLocks noChangeArrowheads="1"/>
          </p:cNvSpPr>
          <p:nvPr userDrawn="1"/>
        </p:nvSpPr>
        <p:spPr bwMode="auto">
          <a:xfrm>
            <a:off x="-1588" y="0"/>
            <a:ext cx="9144001" cy="6858000"/>
          </a:xfrm>
          <a:prstGeom prst="rect">
            <a:avLst/>
          </a:prstGeom>
          <a:noFill/>
          <a:ln w="12700">
            <a:solidFill>
              <a:srgbClr val="000000"/>
            </a:solidFill>
            <a:miter lim="800000"/>
            <a:headEnd/>
            <a:tailEnd/>
          </a:ln>
          <a:effectLst/>
        </p:spPr>
        <p:txBody>
          <a:bodyPr anchor="ctr">
            <a:spAutoFit/>
          </a:bodyPr>
          <a:lstStyle/>
          <a:p>
            <a:pPr>
              <a:defRPr/>
            </a:pPr>
            <a:endParaRPr lang="en-US"/>
          </a:p>
        </p:txBody>
      </p:sp>
      <p:sp>
        <p:nvSpPr>
          <p:cNvPr id="1108" name="Rectangle 84"/>
          <p:cNvSpPr>
            <a:spLocks noChangeArrowheads="1"/>
          </p:cNvSpPr>
          <p:nvPr userDrawn="1"/>
        </p:nvSpPr>
        <p:spPr bwMode="auto">
          <a:xfrm>
            <a:off x="2921000" y="6373813"/>
            <a:ext cx="2895600" cy="457200"/>
          </a:xfrm>
          <a:prstGeom prst="rect">
            <a:avLst/>
          </a:prstGeom>
          <a:noFill/>
          <a:ln w="9525">
            <a:noFill/>
            <a:miter lim="800000"/>
            <a:headEnd/>
            <a:tailEnd/>
          </a:ln>
          <a:effectLst/>
        </p:spPr>
        <p:txBody>
          <a:bodyPr anchor="b"/>
          <a:lstStyle/>
          <a:p>
            <a:pPr algn="ctr">
              <a:defRPr/>
            </a:pPr>
            <a:r>
              <a:rPr lang="en-US" sz="800" baseline="30000" dirty="0">
                <a:solidFill>
                  <a:schemeClr val="tx1"/>
                </a:solidFill>
              </a:rPr>
              <a:t/>
            </a:r>
            <a:br>
              <a:rPr lang="en-US" sz="800" baseline="30000" dirty="0">
                <a:solidFill>
                  <a:schemeClr val="tx1"/>
                </a:solidFill>
              </a:rPr>
            </a:br>
            <a:r>
              <a:rPr lang="en-US" sz="800" baseline="30000" dirty="0">
                <a:solidFill>
                  <a:schemeClr val="tx1"/>
                </a:solidFill>
                <a:cs typeface="Arial" charset="0"/>
                <a:sym typeface="Symbol" pitchFamily="18" charset="2"/>
              </a:rPr>
              <a:t></a:t>
            </a:r>
            <a:r>
              <a:rPr lang="en-US" sz="800" baseline="30000" dirty="0">
                <a:solidFill>
                  <a:schemeClr val="tx1"/>
                </a:solidFill>
              </a:rPr>
              <a:t> </a:t>
            </a:r>
            <a:r>
              <a:rPr lang="en-US" sz="800" dirty="0">
                <a:solidFill>
                  <a:schemeClr val="tx1"/>
                </a:solidFill>
              </a:rPr>
              <a:t>2010 </a:t>
            </a:r>
            <a:r>
              <a:rPr lang="en-US" sz="800" dirty="0">
                <a:solidFill>
                  <a:schemeClr val="tx1"/>
                </a:solidFill>
              </a:rPr>
              <a:t>Level 3 Communications, LLC.  All Rights Reserved.</a:t>
            </a:r>
          </a:p>
        </p:txBody>
      </p:sp>
      <p:sp>
        <p:nvSpPr>
          <p:cNvPr id="1109" name="Rectangle 85"/>
          <p:cNvSpPr>
            <a:spLocks noChangeArrowheads="1"/>
          </p:cNvSpPr>
          <p:nvPr userDrawn="1"/>
        </p:nvSpPr>
        <p:spPr bwMode="auto">
          <a:xfrm>
            <a:off x="7239000" y="6283325"/>
            <a:ext cx="1905000" cy="574675"/>
          </a:xfrm>
          <a:prstGeom prst="rect">
            <a:avLst/>
          </a:prstGeom>
          <a:noFill/>
          <a:ln w="9525">
            <a:noFill/>
            <a:miter lim="800000"/>
            <a:headEnd/>
            <a:tailEnd/>
          </a:ln>
          <a:effectLst/>
        </p:spPr>
        <p:txBody>
          <a:bodyPr anchor="b"/>
          <a:lstStyle/>
          <a:p>
            <a:pPr algn="r">
              <a:defRPr/>
            </a:pPr>
            <a:fld id="{5B5F7353-4FAC-4529-8434-0ACC8CA9042D}" type="slidenum">
              <a:rPr lang="en-US" sz="800">
                <a:solidFill>
                  <a:schemeClr val="tx1"/>
                </a:solidFill>
              </a:rPr>
              <a:pPr algn="r">
                <a:defRPr/>
              </a:pPr>
              <a:t>‹#›</a:t>
            </a:fld>
            <a:endParaRPr lang="en-US" sz="800">
              <a:solidFill>
                <a:schemeClr val="tx1"/>
              </a:solidFill>
            </a:endParaRPr>
          </a:p>
        </p:txBody>
      </p:sp>
      <p:sp>
        <p:nvSpPr>
          <p:cNvPr id="13320" name="Rectangle 86"/>
          <p:cNvSpPr>
            <a:spLocks noGrp="1" noChangeArrowheads="1"/>
          </p:cNvSpPr>
          <p:nvPr>
            <p:ph type="body" idx="1"/>
          </p:nvPr>
        </p:nvSpPr>
        <p:spPr bwMode="auto">
          <a:xfrm>
            <a:off x="193675" y="1892300"/>
            <a:ext cx="8756650" cy="4532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2"/>
            <a:endParaRPr lang="en-US" smtClean="0"/>
          </a:p>
          <a:p>
            <a:pPr lvl="2"/>
            <a:endParaRPr lang="en-US" smtClean="0"/>
          </a:p>
        </p:txBody>
      </p:sp>
      <p:pic>
        <p:nvPicPr>
          <p:cNvPr id="13321" name="Picture 91" descr="ppt_page2_header_eco"/>
          <p:cNvPicPr>
            <a:picLocks noChangeAspect="1" noChangeArrowheads="1"/>
          </p:cNvPicPr>
          <p:nvPr userDrawn="1"/>
        </p:nvPicPr>
        <p:blipFill>
          <a:blip r:embed="rId14"/>
          <a:srcRect/>
          <a:stretch>
            <a:fillRect/>
          </a:stretch>
        </p:blipFill>
        <p:spPr bwMode="auto">
          <a:xfrm>
            <a:off x="0" y="0"/>
            <a:ext cx="9144000" cy="12334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xStyles>
    <p:titleStyle>
      <a:lvl1pPr algn="l" rtl="0" eaLnBrk="0" fontAlgn="base" hangingPunct="0">
        <a:spcBef>
          <a:spcPct val="0"/>
        </a:spcBef>
        <a:spcAft>
          <a:spcPct val="0"/>
        </a:spcAft>
        <a:defRPr sz="2500" b="1">
          <a:solidFill>
            <a:srgbClr val="FB3800"/>
          </a:solidFill>
          <a:latin typeface="+mj-lt"/>
          <a:ea typeface="+mj-ea"/>
          <a:cs typeface="+mj-cs"/>
        </a:defRPr>
      </a:lvl1pPr>
      <a:lvl2pPr algn="l" rtl="0" eaLnBrk="0" fontAlgn="base" hangingPunct="0">
        <a:spcBef>
          <a:spcPct val="0"/>
        </a:spcBef>
        <a:spcAft>
          <a:spcPct val="0"/>
        </a:spcAft>
        <a:defRPr sz="2500" b="1">
          <a:solidFill>
            <a:srgbClr val="FB3800"/>
          </a:solidFill>
          <a:latin typeface="Arial" charset="0"/>
        </a:defRPr>
      </a:lvl2pPr>
      <a:lvl3pPr algn="l" rtl="0" eaLnBrk="0" fontAlgn="base" hangingPunct="0">
        <a:spcBef>
          <a:spcPct val="0"/>
        </a:spcBef>
        <a:spcAft>
          <a:spcPct val="0"/>
        </a:spcAft>
        <a:defRPr sz="2500" b="1">
          <a:solidFill>
            <a:srgbClr val="FB3800"/>
          </a:solidFill>
          <a:latin typeface="Arial" charset="0"/>
        </a:defRPr>
      </a:lvl3pPr>
      <a:lvl4pPr algn="l" rtl="0" eaLnBrk="0" fontAlgn="base" hangingPunct="0">
        <a:spcBef>
          <a:spcPct val="0"/>
        </a:spcBef>
        <a:spcAft>
          <a:spcPct val="0"/>
        </a:spcAft>
        <a:defRPr sz="2500" b="1">
          <a:solidFill>
            <a:srgbClr val="FB3800"/>
          </a:solidFill>
          <a:latin typeface="Arial" charset="0"/>
        </a:defRPr>
      </a:lvl4pPr>
      <a:lvl5pPr algn="l" rtl="0" eaLnBrk="0" fontAlgn="base" hangingPunct="0">
        <a:spcBef>
          <a:spcPct val="0"/>
        </a:spcBef>
        <a:spcAft>
          <a:spcPct val="0"/>
        </a:spcAft>
        <a:defRPr sz="2500" b="1">
          <a:solidFill>
            <a:srgbClr val="FB3800"/>
          </a:solidFill>
          <a:latin typeface="Arial" charset="0"/>
        </a:defRPr>
      </a:lvl5pPr>
      <a:lvl6pPr marL="457200" algn="l" rtl="0" fontAlgn="base">
        <a:spcBef>
          <a:spcPct val="0"/>
        </a:spcBef>
        <a:spcAft>
          <a:spcPct val="0"/>
        </a:spcAft>
        <a:defRPr sz="2500" b="1">
          <a:solidFill>
            <a:srgbClr val="FB3800"/>
          </a:solidFill>
          <a:latin typeface="Arial" charset="0"/>
        </a:defRPr>
      </a:lvl6pPr>
      <a:lvl7pPr marL="914400" algn="l" rtl="0" fontAlgn="base">
        <a:spcBef>
          <a:spcPct val="0"/>
        </a:spcBef>
        <a:spcAft>
          <a:spcPct val="0"/>
        </a:spcAft>
        <a:defRPr sz="2500" b="1">
          <a:solidFill>
            <a:srgbClr val="FB3800"/>
          </a:solidFill>
          <a:latin typeface="Arial" charset="0"/>
        </a:defRPr>
      </a:lvl7pPr>
      <a:lvl8pPr marL="1371600" algn="l" rtl="0" fontAlgn="base">
        <a:spcBef>
          <a:spcPct val="0"/>
        </a:spcBef>
        <a:spcAft>
          <a:spcPct val="0"/>
        </a:spcAft>
        <a:defRPr sz="2500" b="1">
          <a:solidFill>
            <a:srgbClr val="FB3800"/>
          </a:solidFill>
          <a:latin typeface="Arial" charset="0"/>
        </a:defRPr>
      </a:lvl8pPr>
      <a:lvl9pPr marL="1828800" algn="l" rtl="0" fontAlgn="base">
        <a:spcBef>
          <a:spcPct val="0"/>
        </a:spcBef>
        <a:spcAft>
          <a:spcPct val="0"/>
        </a:spcAft>
        <a:defRPr sz="2500" b="1">
          <a:solidFill>
            <a:srgbClr val="FB3800"/>
          </a:solidFill>
          <a:latin typeface="Arial" charset="0"/>
        </a:defRPr>
      </a:lvl9pPr>
    </p:titleStyle>
    <p:bodyStyle>
      <a:lvl1pPr marL="342900" indent="-342900" algn="l" rtl="0" eaLnBrk="0" fontAlgn="base" hangingPunct="0">
        <a:spcBef>
          <a:spcPct val="20000"/>
        </a:spcBef>
        <a:spcAft>
          <a:spcPct val="0"/>
        </a:spcAft>
        <a:buClr>
          <a:srgbClr val="FF0000"/>
        </a:buClr>
        <a:buSzPct val="80000"/>
        <a:buFont typeface="Monotype Sorts"/>
        <a:buBlip>
          <a:blip r:embed="rId15"/>
        </a:buBlip>
        <a:defRPr sz="1900">
          <a:solidFill>
            <a:srgbClr val="000000"/>
          </a:solidFill>
          <a:latin typeface="+mn-lt"/>
          <a:ea typeface="+mn-ea"/>
          <a:cs typeface="+mn-cs"/>
        </a:defRPr>
      </a:lvl1pPr>
      <a:lvl2pPr marL="742950" indent="-285750" algn="l" rtl="0" eaLnBrk="0" fontAlgn="base" hangingPunct="0">
        <a:spcBef>
          <a:spcPct val="20000"/>
        </a:spcBef>
        <a:spcAft>
          <a:spcPct val="0"/>
        </a:spcAft>
        <a:buSzPct val="125000"/>
        <a:buFont typeface="Wingdings" pitchFamily="2" charset="2"/>
        <a:buChar char="§"/>
        <a:defRPr sz="1600">
          <a:solidFill>
            <a:srgbClr val="000000"/>
          </a:solidFill>
          <a:latin typeface="+mn-lt"/>
        </a:defRPr>
      </a:lvl2pPr>
      <a:lvl3pPr marL="1143000" indent="-228600" algn="l" rtl="0" eaLnBrk="0" fontAlgn="base" hangingPunct="0">
        <a:spcBef>
          <a:spcPct val="20000"/>
        </a:spcBef>
        <a:spcAft>
          <a:spcPct val="0"/>
        </a:spcAft>
        <a:buChar char="•"/>
        <a:defRPr sz="1400">
          <a:solidFill>
            <a:srgbClr val="000000"/>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diagramColors" Target="../diagrams/colors1.xml"/><Relationship Id="rId2" Type="http://schemas.openxmlformats.org/officeDocument/2006/relationships/image" Target="../media/image4.png"/><Relationship Id="rId1" Type="http://schemas.openxmlformats.org/officeDocument/2006/relationships/slideLayout" Target="../slideLayouts/slideLayout1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cenic.org/" TargetMode="External"/><Relationship Id="rId7"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13.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2.wmf"/><Relationship Id="rId7" Type="http://schemas.openxmlformats.org/officeDocument/2006/relationships/image" Target="../media/image14.png"/><Relationship Id="rId2" Type="http://schemas.openxmlformats.org/officeDocument/2006/relationships/image" Target="../media/image7.png"/><Relationship Id="rId1" Type="http://schemas.openxmlformats.org/officeDocument/2006/relationships/slideLayout" Target="../slideLayouts/slideLayout13.xml"/><Relationship Id="rId6" Type="http://schemas.openxmlformats.org/officeDocument/2006/relationships/image" Target="../media/image13.wmf"/><Relationship Id="rId5" Type="http://schemas.openxmlformats.org/officeDocument/2006/relationships/image" Target="../media/image8.png"/><Relationship Id="rId10" Type="http://schemas.openxmlformats.org/officeDocument/2006/relationships/image" Target="../media/image11.png"/><Relationship Id="rId4" Type="http://schemas.openxmlformats.org/officeDocument/2006/relationships/hyperlink" Target="http://www.cenic.org/" TargetMode="External"/><Relationship Id="rId9"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12" descr="image001"/>
          <p:cNvPicPr>
            <a:picLocks noChangeAspect="1" noChangeArrowheads="1"/>
          </p:cNvPicPr>
          <p:nvPr/>
        </p:nvPicPr>
        <p:blipFill>
          <a:blip r:embed="rId2"/>
          <a:srcRect/>
          <a:stretch>
            <a:fillRect/>
          </a:stretch>
        </p:blipFill>
        <p:spPr bwMode="auto">
          <a:xfrm>
            <a:off x="6019800" y="6172200"/>
            <a:ext cx="533400" cy="368300"/>
          </a:xfrm>
          <a:prstGeom prst="rect">
            <a:avLst/>
          </a:prstGeom>
          <a:noFill/>
          <a:ln w="9525">
            <a:noFill/>
            <a:miter lim="800000"/>
            <a:headEnd/>
            <a:tailEnd/>
          </a:ln>
        </p:spPr>
      </p:pic>
      <p:sp>
        <p:nvSpPr>
          <p:cNvPr id="27650" name="Text Box 7"/>
          <p:cNvSpPr txBox="1">
            <a:spLocks noChangeArrowheads="1"/>
          </p:cNvSpPr>
          <p:nvPr/>
        </p:nvSpPr>
        <p:spPr bwMode="auto">
          <a:xfrm>
            <a:off x="577850" y="3352800"/>
            <a:ext cx="7270750" cy="492125"/>
          </a:xfrm>
          <a:prstGeom prst="rect">
            <a:avLst/>
          </a:prstGeom>
          <a:solidFill>
            <a:srgbClr val="000000">
              <a:alpha val="0"/>
            </a:srgbClr>
          </a:solidFill>
          <a:ln w="9525">
            <a:noFill/>
            <a:miter lim="800000"/>
            <a:headEnd/>
            <a:tailEnd/>
          </a:ln>
        </p:spPr>
        <p:txBody>
          <a:bodyPr>
            <a:spAutoFit/>
          </a:bodyPr>
          <a:lstStyle/>
          <a:p>
            <a:pPr>
              <a:spcBef>
                <a:spcPct val="10000"/>
              </a:spcBef>
            </a:pPr>
            <a:r>
              <a:rPr lang="en-US" sz="2600" b="1">
                <a:solidFill>
                  <a:schemeClr val="tx1"/>
                </a:solidFill>
              </a:rPr>
              <a:t>CENIC Voice Services Offering</a:t>
            </a:r>
          </a:p>
        </p:txBody>
      </p:sp>
      <p:sp>
        <p:nvSpPr>
          <p:cNvPr id="27651" name="Text Box 8"/>
          <p:cNvSpPr txBox="1">
            <a:spLocks noChangeArrowheads="1"/>
          </p:cNvSpPr>
          <p:nvPr/>
        </p:nvSpPr>
        <p:spPr bwMode="auto">
          <a:xfrm>
            <a:off x="577850" y="4581525"/>
            <a:ext cx="5530850" cy="708025"/>
          </a:xfrm>
          <a:prstGeom prst="rect">
            <a:avLst/>
          </a:prstGeom>
          <a:solidFill>
            <a:srgbClr val="000000">
              <a:alpha val="0"/>
            </a:srgbClr>
          </a:solidFill>
          <a:ln w="9525">
            <a:noFill/>
            <a:miter lim="800000"/>
            <a:headEnd/>
            <a:tailEnd/>
          </a:ln>
        </p:spPr>
        <p:txBody>
          <a:bodyPr>
            <a:spAutoFit/>
          </a:bodyPr>
          <a:lstStyle/>
          <a:p>
            <a:pPr>
              <a:spcBef>
                <a:spcPct val="10000"/>
              </a:spcBef>
            </a:pPr>
            <a:r>
              <a:rPr lang="en-US" sz="2000">
                <a:solidFill>
                  <a:schemeClr val="tx1"/>
                </a:solidFill>
              </a:rPr>
              <a:t>Level 3’s presentation to VOIP Advisory Committee Review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865" name="Straight Arrow Connector 65"/>
          <p:cNvCxnSpPr>
            <a:cxnSpLocks noChangeShapeType="1"/>
            <a:stCxn id="0" idx="0"/>
          </p:cNvCxnSpPr>
          <p:nvPr/>
        </p:nvCxnSpPr>
        <p:spPr bwMode="auto">
          <a:xfrm rot="16200000" flipH="1">
            <a:off x="604045" y="5437981"/>
            <a:ext cx="849312" cy="3175"/>
          </a:xfrm>
          <a:prstGeom prst="straightConnector1">
            <a:avLst/>
          </a:prstGeom>
          <a:noFill/>
          <a:ln w="139700" cap="rnd" algn="ctr">
            <a:solidFill>
              <a:schemeClr val="tx1">
                <a:alpha val="61176"/>
              </a:schemeClr>
            </a:solidFill>
            <a:round/>
            <a:headEnd/>
            <a:tailEnd type="triangle" w="med" len="med"/>
          </a:ln>
        </p:spPr>
      </p:cxnSp>
      <p:cxnSp>
        <p:nvCxnSpPr>
          <p:cNvPr id="36866" name="Straight Arrow Connector 56"/>
          <p:cNvCxnSpPr>
            <a:cxnSpLocks noChangeShapeType="1"/>
            <a:endCxn id="0" idx="1"/>
          </p:cNvCxnSpPr>
          <p:nvPr/>
        </p:nvCxnSpPr>
        <p:spPr bwMode="auto">
          <a:xfrm rot="5400000">
            <a:off x="334963" y="4106863"/>
            <a:ext cx="1387475" cy="3175"/>
          </a:xfrm>
          <a:prstGeom prst="straightConnector1">
            <a:avLst/>
          </a:prstGeom>
          <a:noFill/>
          <a:ln w="139700" cap="rnd" algn="ctr">
            <a:solidFill>
              <a:schemeClr val="tx1">
                <a:alpha val="61176"/>
              </a:schemeClr>
            </a:solidFill>
            <a:round/>
            <a:headEnd/>
            <a:tailEnd type="triangle" w="med" len="med"/>
          </a:ln>
        </p:spPr>
      </p:cxnSp>
      <p:sp>
        <p:nvSpPr>
          <p:cNvPr id="59" name="Can 58"/>
          <p:cNvSpPr/>
          <p:nvPr/>
        </p:nvSpPr>
        <p:spPr bwMode="auto">
          <a:xfrm>
            <a:off x="685800" y="4800600"/>
            <a:ext cx="685800" cy="427482"/>
          </a:xfrm>
          <a:prstGeom prst="can">
            <a:avLst>
              <a:gd name="adj" fmla="val 50000"/>
            </a:avLst>
          </a:prstGeom>
          <a:gradFill>
            <a:gsLst>
              <a:gs pos="0">
                <a:srgbClr val="DDEBCF"/>
              </a:gs>
              <a:gs pos="50000">
                <a:srgbClr val="9CB86E"/>
              </a:gs>
              <a:gs pos="100000">
                <a:srgbClr val="156B13"/>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36870" name="Rectangle 2"/>
          <p:cNvSpPr>
            <a:spLocks noGrp="1" noChangeArrowheads="1"/>
          </p:cNvSpPr>
          <p:nvPr>
            <p:ph type="title"/>
          </p:nvPr>
        </p:nvSpPr>
        <p:spPr>
          <a:xfrm>
            <a:off x="193675" y="685800"/>
            <a:ext cx="4916488" cy="477838"/>
          </a:xfrm>
        </p:spPr>
        <p:txBody>
          <a:bodyPr/>
          <a:lstStyle/>
          <a:p>
            <a:pPr eaLnBrk="1" hangingPunct="1"/>
            <a:r>
              <a:rPr lang="en-US" smtClean="0"/>
              <a:t>IP Centrex Design</a:t>
            </a:r>
          </a:p>
        </p:txBody>
      </p:sp>
      <p:cxnSp>
        <p:nvCxnSpPr>
          <p:cNvPr id="36871" name="Straight Arrow Connector 7"/>
          <p:cNvCxnSpPr>
            <a:cxnSpLocks noChangeShapeType="1"/>
            <a:stCxn id="0" idx="0"/>
            <a:endCxn id="0" idx="1"/>
          </p:cNvCxnSpPr>
          <p:nvPr/>
        </p:nvCxnSpPr>
        <p:spPr bwMode="auto">
          <a:xfrm rot="16200000" flipH="1">
            <a:off x="335757" y="2505869"/>
            <a:ext cx="1385887" cy="3175"/>
          </a:xfrm>
          <a:prstGeom prst="straightConnector1">
            <a:avLst/>
          </a:prstGeom>
          <a:noFill/>
          <a:ln w="139700" cap="rnd" algn="ctr">
            <a:solidFill>
              <a:schemeClr val="tx1">
                <a:alpha val="61176"/>
              </a:schemeClr>
            </a:solidFill>
            <a:round/>
            <a:headEnd/>
            <a:tailEnd type="triangle" w="med" len="med"/>
          </a:ln>
        </p:spPr>
      </p:cxnSp>
      <p:sp>
        <p:nvSpPr>
          <p:cNvPr id="33" name="Can 32"/>
          <p:cNvSpPr/>
          <p:nvPr/>
        </p:nvSpPr>
        <p:spPr bwMode="auto">
          <a:xfrm>
            <a:off x="685800" y="1600200"/>
            <a:ext cx="685800" cy="427482"/>
          </a:xfrm>
          <a:prstGeom prst="can">
            <a:avLst>
              <a:gd name="adj" fmla="val 50000"/>
            </a:avLst>
          </a:prstGeom>
          <a:gradFill>
            <a:gsLst>
              <a:gs pos="0">
                <a:srgbClr val="DDEBCF"/>
              </a:gs>
              <a:gs pos="50000">
                <a:srgbClr val="9CB86E"/>
              </a:gs>
              <a:gs pos="100000">
                <a:srgbClr val="156B13"/>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36" name="Rectangle 35"/>
          <p:cNvSpPr/>
          <p:nvPr/>
        </p:nvSpPr>
        <p:spPr>
          <a:xfrm>
            <a:off x="56359" y="1557635"/>
            <a:ext cx="705641" cy="46166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200" b="1" dirty="0">
                <a:ln w="11430"/>
                <a:solidFill>
                  <a:srgbClr val="FFC000"/>
                </a:solidFill>
                <a:effectLst>
                  <a:outerShdw blurRad="50800" dist="39000" dir="5460000" algn="tl">
                    <a:srgbClr val="000000">
                      <a:alpha val="38000"/>
                    </a:srgbClr>
                  </a:outerShdw>
                </a:effectLst>
              </a:rPr>
              <a:t>Level 3</a:t>
            </a:r>
          </a:p>
          <a:p>
            <a:pPr algn="ctr">
              <a:defRPr/>
            </a:pPr>
            <a:r>
              <a:rPr lang="en-US" sz="1200" b="1" dirty="0">
                <a:ln w="11430"/>
                <a:solidFill>
                  <a:srgbClr val="FFC000"/>
                </a:solidFill>
                <a:effectLst>
                  <a:outerShdw blurRad="50800" dist="39000" dir="5460000" algn="tl">
                    <a:srgbClr val="000000">
                      <a:alpha val="38000"/>
                    </a:srgbClr>
                  </a:outerShdw>
                </a:effectLst>
              </a:rPr>
              <a:t>SBC</a:t>
            </a:r>
            <a:endParaRPr lang="en-US" sz="1200" b="1" dirty="0">
              <a:ln w="11430"/>
              <a:solidFill>
                <a:srgbClr val="FFC000"/>
              </a:solidFill>
              <a:effectLst>
                <a:outerShdw blurRad="50800" dist="39000" dir="5460000" algn="tl">
                  <a:srgbClr val="000000">
                    <a:alpha val="38000"/>
                  </a:srgbClr>
                </a:outerShdw>
              </a:effectLst>
            </a:endParaRPr>
          </a:p>
        </p:txBody>
      </p:sp>
      <p:sp>
        <p:nvSpPr>
          <p:cNvPr id="42" name="Can 41"/>
          <p:cNvSpPr/>
          <p:nvPr/>
        </p:nvSpPr>
        <p:spPr bwMode="auto">
          <a:xfrm>
            <a:off x="685800" y="3200400"/>
            <a:ext cx="685800" cy="427482"/>
          </a:xfrm>
          <a:prstGeom prst="can">
            <a:avLst>
              <a:gd name="adj" fmla="val 50000"/>
            </a:avLst>
          </a:prstGeom>
          <a:gradFill>
            <a:gsLst>
              <a:gs pos="0">
                <a:srgbClr val="DDEBCF"/>
              </a:gs>
              <a:gs pos="50000">
                <a:srgbClr val="9CB86E"/>
              </a:gs>
              <a:gs pos="100000">
                <a:srgbClr val="156B13"/>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56" name="Rectangle 55"/>
          <p:cNvSpPr/>
          <p:nvPr/>
        </p:nvSpPr>
        <p:spPr>
          <a:xfrm>
            <a:off x="21640" y="3162300"/>
            <a:ext cx="662362" cy="46166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200" b="1" dirty="0">
                <a:ln w="11430"/>
                <a:solidFill>
                  <a:srgbClr val="FFC000"/>
                </a:solidFill>
                <a:effectLst>
                  <a:outerShdw blurRad="50800" dist="39000" dir="5460000" algn="tl">
                    <a:srgbClr val="000000">
                      <a:alpha val="38000"/>
                    </a:srgbClr>
                  </a:outerShdw>
                </a:effectLst>
              </a:rPr>
              <a:t>CENIC</a:t>
            </a:r>
          </a:p>
          <a:p>
            <a:pPr algn="ctr">
              <a:defRPr/>
            </a:pPr>
            <a:r>
              <a:rPr lang="en-US" sz="1200" b="1" dirty="0">
                <a:ln w="11430"/>
                <a:solidFill>
                  <a:srgbClr val="FFC000"/>
                </a:solidFill>
                <a:effectLst>
                  <a:outerShdw blurRad="50800" dist="39000" dir="5460000" algn="tl">
                    <a:srgbClr val="000000">
                      <a:alpha val="38000"/>
                    </a:srgbClr>
                  </a:outerShdw>
                </a:effectLst>
              </a:rPr>
              <a:t>SBC</a:t>
            </a:r>
            <a:endParaRPr lang="en-US" sz="1200" b="1" dirty="0">
              <a:ln w="11430"/>
              <a:solidFill>
                <a:srgbClr val="FFC000"/>
              </a:solidFill>
              <a:effectLst>
                <a:outerShdw blurRad="50800" dist="39000" dir="5460000" algn="tl">
                  <a:srgbClr val="000000">
                    <a:alpha val="38000"/>
                  </a:srgbClr>
                </a:outerShdw>
              </a:effectLst>
            </a:endParaRPr>
          </a:p>
        </p:txBody>
      </p:sp>
      <p:sp>
        <p:nvSpPr>
          <p:cNvPr id="60" name="Rectangle 59"/>
          <p:cNvSpPr/>
          <p:nvPr/>
        </p:nvSpPr>
        <p:spPr>
          <a:xfrm>
            <a:off x="-41424" y="4762500"/>
            <a:ext cx="816249" cy="46166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200" b="1" dirty="0">
                <a:ln w="11430"/>
                <a:solidFill>
                  <a:srgbClr val="FFC000"/>
                </a:solidFill>
                <a:effectLst>
                  <a:outerShdw blurRad="50800" dist="39000" dir="5460000" algn="tl">
                    <a:srgbClr val="000000">
                      <a:alpha val="38000"/>
                    </a:srgbClr>
                  </a:outerShdw>
                </a:effectLst>
              </a:rPr>
              <a:t>Campus</a:t>
            </a:r>
          </a:p>
          <a:p>
            <a:pPr algn="ctr">
              <a:defRPr/>
            </a:pPr>
            <a:r>
              <a:rPr lang="en-US" sz="1200" b="1" dirty="0">
                <a:ln w="11430"/>
                <a:solidFill>
                  <a:srgbClr val="FFC000"/>
                </a:solidFill>
                <a:effectLst>
                  <a:outerShdw blurRad="50800" dist="39000" dir="5460000" algn="tl">
                    <a:srgbClr val="000000">
                      <a:alpha val="38000"/>
                    </a:srgbClr>
                  </a:outerShdw>
                </a:effectLst>
              </a:rPr>
              <a:t>SBC</a:t>
            </a:r>
          </a:p>
        </p:txBody>
      </p:sp>
      <p:sp>
        <p:nvSpPr>
          <p:cNvPr id="36881" name="TextBox 62"/>
          <p:cNvSpPr txBox="1">
            <a:spLocks noChangeArrowheads="1"/>
          </p:cNvSpPr>
          <p:nvPr/>
        </p:nvSpPr>
        <p:spPr bwMode="auto">
          <a:xfrm>
            <a:off x="1485900" y="1524000"/>
            <a:ext cx="5486400" cy="606425"/>
          </a:xfrm>
          <a:prstGeom prst="rect">
            <a:avLst/>
          </a:prstGeom>
          <a:noFill/>
          <a:ln w="9525">
            <a:solidFill>
              <a:schemeClr val="tx1"/>
            </a:solidFill>
            <a:miter lim="800000"/>
            <a:headEnd/>
            <a:tailEnd/>
          </a:ln>
        </p:spPr>
        <p:txBody>
          <a:bodyPr>
            <a:spAutoFit/>
          </a:bodyPr>
          <a:lstStyle/>
          <a:p>
            <a:r>
              <a:rPr lang="en-US" sz="1100"/>
              <a:t>Level 3 will provide a SIP Trunk to CENIC’s ACME… DID’s will be assigned feature packs to provide voicemail, call forwarding, etc.. like a traditional IP Centrex service with the exception of the phones will not register to Level 3’s SBC’s.</a:t>
            </a:r>
          </a:p>
        </p:txBody>
      </p:sp>
      <p:sp>
        <p:nvSpPr>
          <p:cNvPr id="36882" name="TextBox 63"/>
          <p:cNvSpPr txBox="1">
            <a:spLocks noChangeArrowheads="1"/>
          </p:cNvSpPr>
          <p:nvPr/>
        </p:nvSpPr>
        <p:spPr bwMode="auto">
          <a:xfrm>
            <a:off x="1485900" y="3219450"/>
            <a:ext cx="5486400" cy="830263"/>
          </a:xfrm>
          <a:prstGeom prst="rect">
            <a:avLst/>
          </a:prstGeom>
          <a:noFill/>
          <a:ln w="9525">
            <a:solidFill>
              <a:schemeClr val="tx1"/>
            </a:solidFill>
            <a:miter lim="800000"/>
            <a:headEnd/>
            <a:tailEnd/>
          </a:ln>
        </p:spPr>
        <p:txBody>
          <a:bodyPr>
            <a:spAutoFit/>
          </a:bodyPr>
          <a:lstStyle/>
          <a:p>
            <a:r>
              <a:rPr lang="en-US" sz="1200"/>
              <a:t>CENIC will receive the SIP traffic and parse it to the correct campus SBC via a defined field such as DID, SIP realm or SIP Domain.  This allows CENIC to provide a mid-level of management but, does not require CENIC to maintain a user database and/or manage handsets.</a:t>
            </a:r>
          </a:p>
        </p:txBody>
      </p:sp>
      <p:sp>
        <p:nvSpPr>
          <p:cNvPr id="36883" name="TextBox 64"/>
          <p:cNvSpPr txBox="1">
            <a:spLocks noChangeArrowheads="1"/>
          </p:cNvSpPr>
          <p:nvPr/>
        </p:nvSpPr>
        <p:spPr bwMode="auto">
          <a:xfrm>
            <a:off x="1485900" y="4800600"/>
            <a:ext cx="5486400" cy="830263"/>
          </a:xfrm>
          <a:prstGeom prst="rect">
            <a:avLst/>
          </a:prstGeom>
          <a:noFill/>
          <a:ln w="9525">
            <a:solidFill>
              <a:schemeClr val="tx1"/>
            </a:solidFill>
            <a:miter lim="800000"/>
            <a:headEnd/>
            <a:tailEnd/>
          </a:ln>
        </p:spPr>
        <p:txBody>
          <a:bodyPr>
            <a:spAutoFit/>
          </a:bodyPr>
          <a:lstStyle/>
          <a:p>
            <a:r>
              <a:rPr lang="en-US" sz="1200"/>
              <a:t>The Campus SBC will maintain a local user database (LDAP) connecting to the SBC via radius.  Authenticated users will be mapped to the correct rule via a translation.  This will most likely require some of the digits from the DID to be part of the SIP username.</a:t>
            </a:r>
          </a:p>
        </p:txBody>
      </p:sp>
      <p:sp>
        <p:nvSpPr>
          <p:cNvPr id="68" name="Rectangle 67"/>
          <p:cNvSpPr/>
          <p:nvPr/>
        </p:nvSpPr>
        <p:spPr>
          <a:xfrm>
            <a:off x="-54473" y="5824835"/>
            <a:ext cx="842346" cy="276999"/>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200" b="1" dirty="0">
                <a:ln w="11430"/>
                <a:solidFill>
                  <a:srgbClr val="FFC000"/>
                </a:solidFill>
                <a:effectLst>
                  <a:outerShdw blurRad="50800" dist="39000" dir="5460000" algn="tl">
                    <a:srgbClr val="000000">
                      <a:alpha val="38000"/>
                    </a:srgbClr>
                  </a:outerShdw>
                </a:effectLst>
              </a:rPr>
              <a:t>IP Phone</a:t>
            </a:r>
          </a:p>
        </p:txBody>
      </p:sp>
      <p:sp>
        <p:nvSpPr>
          <p:cNvPr id="36885" name="TextBox 68"/>
          <p:cNvSpPr txBox="1">
            <a:spLocks noChangeArrowheads="1"/>
          </p:cNvSpPr>
          <p:nvPr/>
        </p:nvSpPr>
        <p:spPr bwMode="auto">
          <a:xfrm>
            <a:off x="1485900" y="5829300"/>
            <a:ext cx="5486400" cy="830263"/>
          </a:xfrm>
          <a:prstGeom prst="rect">
            <a:avLst/>
          </a:prstGeom>
          <a:noFill/>
          <a:ln w="9525">
            <a:solidFill>
              <a:schemeClr val="tx1"/>
            </a:solidFill>
            <a:miter lim="800000"/>
            <a:headEnd/>
            <a:tailEnd/>
          </a:ln>
        </p:spPr>
        <p:txBody>
          <a:bodyPr>
            <a:spAutoFit/>
          </a:bodyPr>
          <a:lstStyle/>
          <a:p>
            <a:r>
              <a:rPr lang="en-US" sz="1200"/>
              <a:t>IP Phones will be registered to the campus SBC where calls are being translated to the correct handset.  Advanced PBX features are provided in the cloud by the Level 3 feature packs.  Handset configuration and management can be handled by an XML generating application from the LDAP DB.</a:t>
            </a:r>
          </a:p>
        </p:txBody>
      </p:sp>
      <p:pic>
        <p:nvPicPr>
          <p:cNvPr id="36886" name="Picture 10" descr="C:\Documents and Settings\gearinger.jonathan\Local Settings\Temporary Internet Files\Content.IE5\JYLMYHYZ\MC900335636[1].wmf"/>
          <p:cNvPicPr>
            <a:picLocks noChangeAspect="1" noChangeArrowheads="1"/>
          </p:cNvPicPr>
          <p:nvPr/>
        </p:nvPicPr>
        <p:blipFill>
          <a:blip r:embed="rId2"/>
          <a:srcRect/>
          <a:stretch>
            <a:fillRect/>
          </a:stretch>
        </p:blipFill>
        <p:spPr bwMode="auto">
          <a:xfrm>
            <a:off x="419100" y="5829300"/>
            <a:ext cx="992188" cy="542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smtClean="0"/>
              <a:t>Billing Overview</a:t>
            </a:r>
          </a:p>
        </p:txBody>
      </p:sp>
      <p:sp>
        <p:nvSpPr>
          <p:cNvPr id="37890" name="Rectangle 3"/>
          <p:cNvSpPr>
            <a:spLocks noGrp="1" noChangeArrowheads="1"/>
          </p:cNvSpPr>
          <p:nvPr>
            <p:ph type="body" idx="1"/>
          </p:nvPr>
        </p:nvSpPr>
        <p:spPr/>
        <p:txBody>
          <a:bodyPr/>
          <a:lstStyle/>
          <a:p>
            <a:pPr eaLnBrk="1" hangingPunct="1"/>
            <a:r>
              <a:rPr lang="en-US" smtClean="0"/>
              <a:t>Billing is possible by location, campus or university</a:t>
            </a:r>
          </a:p>
          <a:p>
            <a:pPr eaLnBrk="1" hangingPunct="1"/>
            <a:endParaRPr lang="en-US" smtClean="0"/>
          </a:p>
          <a:p>
            <a:pPr eaLnBrk="1" hangingPunct="1"/>
            <a:r>
              <a:rPr lang="en-US" smtClean="0"/>
              <a:t>Flat Rates for LD and Local</a:t>
            </a:r>
          </a:p>
          <a:p>
            <a:pPr lvl="1" eaLnBrk="1" hangingPunct="1"/>
            <a:r>
              <a:rPr lang="en-US" smtClean="0"/>
              <a:t>Dorms may be an exception due to calling patterns</a:t>
            </a:r>
          </a:p>
          <a:p>
            <a:pPr lvl="2" eaLnBrk="1" hangingPunct="1"/>
            <a:r>
              <a:rPr lang="en-US" smtClean="0"/>
              <a:t>Level 3 would need to evaluate flat rate dorm prices on individual case basis</a:t>
            </a:r>
          </a:p>
          <a:p>
            <a:pPr lvl="1" eaLnBrk="1" hangingPunct="1"/>
            <a:r>
              <a:rPr lang="en-US" smtClean="0"/>
              <a:t>International Calls can be billed back to each telephone number</a:t>
            </a:r>
          </a:p>
          <a:p>
            <a:pPr eaLnBrk="1" hangingPunct="1"/>
            <a:endParaRPr lang="en-US" smtClean="0"/>
          </a:p>
          <a:p>
            <a:pPr eaLnBrk="1" hangingPunct="1"/>
            <a:r>
              <a:rPr lang="en-US" smtClean="0"/>
              <a:t>E-Rate Team available to assist </a:t>
            </a:r>
          </a:p>
          <a:p>
            <a:pPr eaLnBrk="1" hangingPunct="1"/>
            <a:endParaRPr lang="en-US" smtClean="0"/>
          </a:p>
          <a:p>
            <a:pPr eaLnBrk="1" hangingPunct="1"/>
            <a:r>
              <a:rPr lang="en-US" smtClean="0"/>
              <a:t>Offering is Open to All CENIC Members and Partners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2"/>
          <p:cNvPicPr>
            <a:picLocks noChangeAspect="1" noChangeArrowheads="1"/>
          </p:cNvPicPr>
          <p:nvPr/>
        </p:nvPicPr>
        <p:blipFill>
          <a:blip r:embed="rId2"/>
          <a:srcRect/>
          <a:stretch>
            <a:fillRect/>
          </a:stretch>
        </p:blipFill>
        <p:spPr bwMode="auto">
          <a:xfrm>
            <a:off x="228600" y="2819400"/>
            <a:ext cx="8610600" cy="3838575"/>
          </a:xfrm>
          <a:prstGeom prst="rect">
            <a:avLst/>
          </a:prstGeom>
          <a:noFill/>
          <a:ln w="9525">
            <a:noFill/>
            <a:miter lim="800000"/>
            <a:headEnd/>
            <a:tailEnd/>
          </a:ln>
        </p:spPr>
      </p:pic>
      <p:sp>
        <p:nvSpPr>
          <p:cNvPr id="38914" name="Rectangle 2"/>
          <p:cNvSpPr>
            <a:spLocks noGrp="1" noChangeArrowheads="1"/>
          </p:cNvSpPr>
          <p:nvPr>
            <p:ph type="title"/>
          </p:nvPr>
        </p:nvSpPr>
        <p:spPr>
          <a:xfrm>
            <a:off x="193675" y="855663"/>
            <a:ext cx="4916488" cy="477837"/>
          </a:xfrm>
        </p:spPr>
        <p:txBody>
          <a:bodyPr/>
          <a:lstStyle/>
          <a:p>
            <a:pPr eaLnBrk="1" hangingPunct="1"/>
            <a:r>
              <a:rPr lang="en-US" smtClean="0"/>
              <a:t>Web Portal</a:t>
            </a:r>
          </a:p>
        </p:txBody>
      </p:sp>
      <p:sp>
        <p:nvSpPr>
          <p:cNvPr id="6" name="Rectangle 3"/>
          <p:cNvSpPr txBox="1">
            <a:spLocks noChangeArrowheads="1"/>
          </p:cNvSpPr>
          <p:nvPr/>
        </p:nvSpPr>
        <p:spPr bwMode="auto">
          <a:xfrm>
            <a:off x="234950" y="1333500"/>
            <a:ext cx="8756650" cy="2286000"/>
          </a:xfrm>
          <a:prstGeom prst="rect">
            <a:avLst/>
          </a:prstGeom>
          <a:noFill/>
          <a:ln w="9525">
            <a:noFill/>
            <a:miter lim="800000"/>
            <a:headEnd/>
            <a:tailEnd/>
          </a:ln>
          <a:effectLst/>
        </p:spPr>
        <p:txBody>
          <a:bodyPr/>
          <a:lstStyle/>
          <a:p>
            <a:pPr marL="342900" indent="-342900">
              <a:spcBef>
                <a:spcPct val="20000"/>
              </a:spcBef>
              <a:buClr>
                <a:srgbClr val="FF0000"/>
              </a:buClr>
              <a:buSzPct val="80000"/>
              <a:buFont typeface="Monotype Sorts" pitchFamily="2" charset="2"/>
              <a:buBlip>
                <a:blip r:embed="rId3"/>
              </a:buBlip>
              <a:defRPr/>
            </a:pPr>
            <a:r>
              <a:rPr lang="en-US" sz="1900" kern="0" dirty="0">
                <a:latin typeface="+mn-lt"/>
              </a:rPr>
              <a:t>Multiple level of management</a:t>
            </a:r>
          </a:p>
          <a:p>
            <a:pPr marL="742950" lvl="1" indent="-285750">
              <a:spcBef>
                <a:spcPct val="20000"/>
              </a:spcBef>
              <a:buSzPct val="125000"/>
              <a:buFont typeface="Wingdings" pitchFamily="2" charset="2"/>
              <a:buChar char="§"/>
              <a:defRPr/>
            </a:pPr>
            <a:r>
              <a:rPr lang="en-US" sz="1600" kern="0" dirty="0">
                <a:latin typeface="+mn-lt"/>
              </a:rPr>
              <a:t>Service Provider, Enterprise, Group</a:t>
            </a:r>
          </a:p>
          <a:p>
            <a:pPr marL="342900" indent="-342900">
              <a:spcBef>
                <a:spcPct val="20000"/>
              </a:spcBef>
              <a:buClr>
                <a:srgbClr val="FF0000"/>
              </a:buClr>
              <a:buSzPct val="80000"/>
              <a:buFont typeface="Monotype Sorts" pitchFamily="2" charset="2"/>
              <a:buBlip>
                <a:blip r:embed="rId3"/>
              </a:buBlip>
              <a:defRPr/>
            </a:pPr>
            <a:r>
              <a:rPr lang="en-US" sz="1900" kern="0" dirty="0">
                <a:latin typeface="+mn-lt"/>
              </a:rPr>
              <a:t>Optional direct end-user login</a:t>
            </a:r>
          </a:p>
          <a:p>
            <a:pPr marL="742950" lvl="1" indent="-285750">
              <a:spcBef>
                <a:spcPct val="20000"/>
              </a:spcBef>
              <a:buSzPct val="125000"/>
              <a:buFont typeface="Wingdings" pitchFamily="2" charset="2"/>
              <a:buChar char="§"/>
              <a:defRPr/>
            </a:pPr>
            <a:r>
              <a:rPr lang="en-US" sz="1600" kern="0" dirty="0">
                <a:latin typeface="+mn-lt"/>
              </a:rPr>
              <a:t>Manage DID based features such as call forwarding, voicemail, time of day rules</a:t>
            </a:r>
          </a:p>
          <a:p>
            <a:pPr marL="742950" lvl="1" indent="-285750">
              <a:spcBef>
                <a:spcPct val="20000"/>
              </a:spcBef>
              <a:buSzPct val="125000"/>
              <a:buFont typeface="Wingdings" pitchFamily="2" charset="2"/>
              <a:buChar char="§"/>
              <a:defRPr/>
            </a:pPr>
            <a:r>
              <a:rPr lang="en-US" sz="1600" kern="0" dirty="0">
                <a:latin typeface="+mn-lt"/>
              </a:rPr>
              <a:t>Reduces helpdesk requests</a:t>
            </a:r>
            <a:endParaRPr lang="en-US" kern="0" dirty="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2"/>
          <p:cNvPicPr>
            <a:picLocks noChangeAspect="1" noChangeArrowheads="1"/>
          </p:cNvPicPr>
          <p:nvPr/>
        </p:nvPicPr>
        <p:blipFill>
          <a:blip r:embed="rId2"/>
          <a:srcRect/>
          <a:stretch>
            <a:fillRect/>
          </a:stretch>
        </p:blipFill>
        <p:spPr bwMode="auto">
          <a:xfrm>
            <a:off x="155575" y="1160463"/>
            <a:ext cx="8797925" cy="5392737"/>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2"/>
          <p:cNvPicPr>
            <a:picLocks noChangeAspect="1" noChangeArrowheads="1"/>
          </p:cNvPicPr>
          <p:nvPr/>
        </p:nvPicPr>
        <p:blipFill>
          <a:blip r:embed="rId2"/>
          <a:srcRect/>
          <a:stretch>
            <a:fillRect/>
          </a:stretch>
        </p:blipFill>
        <p:spPr bwMode="auto">
          <a:xfrm>
            <a:off x="1143000" y="990600"/>
            <a:ext cx="6473825" cy="5638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smtClean="0"/>
              <a:t>Agenda</a:t>
            </a:r>
          </a:p>
        </p:txBody>
      </p:sp>
      <p:sp>
        <p:nvSpPr>
          <p:cNvPr id="28674" name="Rectangle 3"/>
          <p:cNvSpPr>
            <a:spLocks noGrp="1" noChangeArrowheads="1"/>
          </p:cNvSpPr>
          <p:nvPr>
            <p:ph type="body" idx="1"/>
          </p:nvPr>
        </p:nvSpPr>
        <p:spPr>
          <a:xfrm>
            <a:off x="193675" y="1700213"/>
            <a:ext cx="8756650" cy="4532312"/>
          </a:xfrm>
        </p:spPr>
        <p:txBody>
          <a:bodyPr/>
          <a:lstStyle/>
          <a:p>
            <a:pPr marL="361950" indent="-361950" eaLnBrk="1" hangingPunct="1">
              <a:buFont typeface="Monotype Sorts"/>
              <a:buAutoNum type="arabicPeriod"/>
            </a:pPr>
            <a:r>
              <a:rPr lang="en-US" smtClean="0"/>
              <a:t>Corporate Overview</a:t>
            </a:r>
          </a:p>
          <a:p>
            <a:pPr marL="361950" indent="-361950" eaLnBrk="1" hangingPunct="1">
              <a:buFont typeface="Monotype Sorts"/>
              <a:buAutoNum type="arabicPeriod"/>
            </a:pPr>
            <a:r>
              <a:rPr lang="en-US" smtClean="0"/>
              <a:t>Voice Service Experience</a:t>
            </a:r>
          </a:p>
          <a:p>
            <a:pPr marL="361950" indent="-361950" eaLnBrk="1" hangingPunct="1">
              <a:buFont typeface="Monotype Sorts"/>
              <a:buAutoNum type="arabicPeriod"/>
            </a:pPr>
            <a:r>
              <a:rPr lang="en-US" smtClean="0"/>
              <a:t>CENIC Product Request/Requirements</a:t>
            </a:r>
          </a:p>
          <a:p>
            <a:pPr marL="361950" indent="-361950" eaLnBrk="1" hangingPunct="1">
              <a:buFont typeface="Monotype Sorts"/>
              <a:buAutoNum type="arabicPeriod"/>
            </a:pPr>
            <a:r>
              <a:rPr lang="en-US" smtClean="0"/>
              <a:t>Level 3 Solution Overview</a:t>
            </a:r>
          </a:p>
          <a:p>
            <a:pPr marL="361950" indent="-361950" eaLnBrk="1" hangingPunct="1">
              <a:buFont typeface="Monotype Sorts"/>
              <a:buAutoNum type="arabicPeriod"/>
            </a:pPr>
            <a:r>
              <a:rPr lang="en-US" smtClean="0"/>
              <a:t>Level 3 Architecture</a:t>
            </a:r>
          </a:p>
          <a:p>
            <a:pPr marL="361950" indent="-361950" eaLnBrk="1" hangingPunct="1">
              <a:buFont typeface="Monotype Sorts"/>
              <a:buAutoNum type="arabicPeriod"/>
            </a:pPr>
            <a:r>
              <a:rPr lang="en-US" smtClean="0"/>
              <a:t>SIP Trunking Design</a:t>
            </a:r>
          </a:p>
          <a:p>
            <a:pPr marL="361950" indent="-361950" eaLnBrk="1" hangingPunct="1">
              <a:buFont typeface="Monotype Sorts"/>
              <a:buAutoNum type="arabicPeriod"/>
            </a:pPr>
            <a:r>
              <a:rPr lang="en-US" smtClean="0"/>
              <a:t>SIP-PRI Design</a:t>
            </a:r>
          </a:p>
          <a:p>
            <a:pPr marL="361950" indent="-361950" eaLnBrk="1" hangingPunct="1">
              <a:buFont typeface="Monotype Sorts"/>
              <a:buAutoNum type="arabicPeriod"/>
            </a:pPr>
            <a:r>
              <a:rPr lang="en-US" smtClean="0"/>
              <a:t>IP Centrex Design</a:t>
            </a:r>
          </a:p>
          <a:p>
            <a:pPr marL="361950" indent="-361950" eaLnBrk="1" hangingPunct="1">
              <a:buFont typeface="Monotype Sorts"/>
              <a:buAutoNum type="arabicPeriod"/>
            </a:pPr>
            <a:r>
              <a:rPr lang="en-US" smtClean="0"/>
              <a:t>Billing Overview</a:t>
            </a:r>
          </a:p>
          <a:p>
            <a:pPr marL="361950" indent="-361950" eaLnBrk="1" hangingPunct="1">
              <a:buFont typeface="Monotype Sorts"/>
              <a:buAutoNum type="arabicPeriod"/>
            </a:pPr>
            <a:r>
              <a:rPr lang="en-US" smtClean="0"/>
              <a:t>Web Portal</a:t>
            </a:r>
          </a:p>
          <a:p>
            <a:pPr marL="361950" indent="-361950" eaLnBrk="1" hangingPunct="1">
              <a:buFont typeface="Monotype Sorts"/>
              <a:buAutoNum type="arabicPeriod"/>
            </a:pP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ChangeArrowheads="1"/>
          </p:cNvSpPr>
          <p:nvPr/>
        </p:nvSpPr>
        <p:spPr bwMode="auto">
          <a:xfrm>
            <a:off x="236538" y="1624013"/>
            <a:ext cx="4716462" cy="4967287"/>
          </a:xfrm>
          <a:prstGeom prst="rect">
            <a:avLst/>
          </a:prstGeom>
          <a:noFill/>
          <a:ln w="9525">
            <a:noFill/>
            <a:miter lim="800000"/>
            <a:headEnd/>
            <a:tailEnd/>
          </a:ln>
        </p:spPr>
        <p:txBody>
          <a:bodyPr/>
          <a:lstStyle/>
          <a:p>
            <a:pPr marL="342900" indent="-342900">
              <a:spcBef>
                <a:spcPct val="20000"/>
              </a:spcBef>
              <a:buClr>
                <a:srgbClr val="FF0000"/>
              </a:buClr>
              <a:buSzPct val="80000"/>
              <a:buFont typeface="Monotype Sorts"/>
              <a:buBlip>
                <a:blip r:embed="rId2"/>
              </a:buBlip>
            </a:pPr>
            <a:r>
              <a:rPr lang="en-US" sz="1800"/>
              <a:t>Headquarters:  Broomfield, CO</a:t>
            </a:r>
          </a:p>
          <a:p>
            <a:pPr marL="342900" indent="-342900">
              <a:spcBef>
                <a:spcPct val="20000"/>
              </a:spcBef>
              <a:buClr>
                <a:srgbClr val="FF0000"/>
              </a:buClr>
              <a:buSzPct val="80000"/>
              <a:buFont typeface="Monotype Sorts"/>
              <a:buBlip>
                <a:blip r:embed="rId2"/>
              </a:buBlip>
            </a:pPr>
            <a:r>
              <a:rPr lang="en-US" sz="1800"/>
              <a:t>2009 Annual Revenue: $3.8B</a:t>
            </a:r>
          </a:p>
          <a:p>
            <a:pPr marL="342900" indent="-342900">
              <a:spcBef>
                <a:spcPct val="20000"/>
              </a:spcBef>
              <a:buClr>
                <a:srgbClr val="FF0000"/>
              </a:buClr>
              <a:buSzPct val="80000"/>
              <a:buFont typeface="Monotype Sorts"/>
              <a:buBlip>
                <a:blip r:embed="rId2"/>
              </a:buBlip>
            </a:pPr>
            <a:r>
              <a:rPr lang="en-US" sz="1800"/>
              <a:t>Fortune 500 company</a:t>
            </a:r>
          </a:p>
          <a:p>
            <a:pPr marL="342900" indent="-342900">
              <a:spcBef>
                <a:spcPct val="20000"/>
              </a:spcBef>
              <a:buClr>
                <a:srgbClr val="FF0000"/>
              </a:buClr>
              <a:buSzPct val="80000"/>
              <a:buFont typeface="Monotype Sorts"/>
              <a:buBlip>
                <a:blip r:embed="rId2"/>
              </a:buBlip>
            </a:pPr>
            <a:r>
              <a:rPr lang="en-US" sz="1800"/>
              <a:t>Employees: 5,500</a:t>
            </a:r>
          </a:p>
          <a:p>
            <a:pPr marL="342900" indent="-342900">
              <a:spcBef>
                <a:spcPct val="20000"/>
              </a:spcBef>
              <a:buClr>
                <a:srgbClr val="FF0000"/>
              </a:buClr>
              <a:buSzPct val="80000"/>
              <a:buFont typeface="Monotype Sorts"/>
              <a:buBlip>
                <a:blip r:embed="rId2"/>
              </a:buBlip>
            </a:pPr>
            <a:endParaRPr lang="en-US" sz="1800"/>
          </a:p>
          <a:p>
            <a:pPr marL="342900" indent="-342900">
              <a:spcBef>
                <a:spcPct val="20000"/>
              </a:spcBef>
              <a:buClr>
                <a:srgbClr val="FF0000"/>
              </a:buClr>
              <a:buSzPct val="80000"/>
              <a:buFont typeface="Monotype Sorts"/>
              <a:buBlip>
                <a:blip r:embed="rId2"/>
              </a:buBlip>
            </a:pPr>
            <a:r>
              <a:rPr lang="en-US"/>
              <a:t>Future Proof Network</a:t>
            </a:r>
          </a:p>
          <a:p>
            <a:pPr marL="342900" indent="-342900">
              <a:spcBef>
                <a:spcPct val="20000"/>
              </a:spcBef>
              <a:buClr>
                <a:srgbClr val="FF0000"/>
              </a:buClr>
              <a:buSzPct val="80000"/>
              <a:buFont typeface="Monotype Sorts"/>
              <a:buBlip>
                <a:blip r:embed="rId2"/>
              </a:buBlip>
            </a:pPr>
            <a:r>
              <a:rPr lang="en-US"/>
              <a:t>One integrated network for SIP and TDM (PRI, Digital Trunk/CAS), for local and long distance</a:t>
            </a:r>
          </a:p>
          <a:p>
            <a:pPr marL="800100" lvl="1" indent="-342900">
              <a:spcBef>
                <a:spcPct val="20000"/>
              </a:spcBef>
              <a:buClr>
                <a:srgbClr val="FF0000"/>
              </a:buClr>
              <a:buSzPct val="80000"/>
              <a:buFont typeface="Monotype Sorts"/>
              <a:buBlip>
                <a:blip r:embed="rId2"/>
              </a:buBlip>
            </a:pPr>
            <a:r>
              <a:rPr lang="en-US" sz="1200"/>
              <a:t>Built as one solution that is easier and more cost-effective to manage</a:t>
            </a:r>
          </a:p>
          <a:p>
            <a:pPr marL="800100" lvl="1" indent="-342900">
              <a:spcBef>
                <a:spcPct val="20000"/>
              </a:spcBef>
              <a:buClr>
                <a:srgbClr val="FF0000"/>
              </a:buClr>
              <a:buSzPct val="80000"/>
              <a:buFont typeface="Monotype Sorts"/>
              <a:buBlip>
                <a:blip r:embed="rId2"/>
              </a:buBlip>
            </a:pPr>
            <a:r>
              <a:rPr lang="en-US" sz="1200"/>
              <a:t>Evolutionary approach to leverage existing TDM assets with a clear migration path to SIP as needs evolve</a:t>
            </a:r>
          </a:p>
          <a:p>
            <a:pPr marL="800100" lvl="1" indent="-342900">
              <a:spcBef>
                <a:spcPct val="20000"/>
              </a:spcBef>
              <a:buClr>
                <a:srgbClr val="FF0000"/>
              </a:buClr>
              <a:buSzPct val="80000"/>
              <a:buFont typeface="Monotype Sorts"/>
              <a:buBlip>
                <a:blip r:embed="rId2"/>
              </a:buBlip>
            </a:pPr>
            <a:r>
              <a:rPr lang="en-US" sz="1200"/>
              <a:t>Built to use existing assets but also to migrate to new ones as needed</a:t>
            </a:r>
          </a:p>
          <a:p>
            <a:pPr marL="342900" indent="-342900">
              <a:spcBef>
                <a:spcPct val="20000"/>
              </a:spcBef>
              <a:buClr>
                <a:srgbClr val="FF0000"/>
              </a:buClr>
              <a:buSzPct val="80000"/>
              <a:buFont typeface="Monotype Sorts"/>
              <a:buBlip>
                <a:blip r:embed="rId2"/>
              </a:buBlip>
            </a:pPr>
            <a:r>
              <a:rPr lang="en-US"/>
              <a:t>Support all communications as they converge over an IP network</a:t>
            </a:r>
          </a:p>
          <a:p>
            <a:pPr marL="800100" lvl="1" indent="-342900">
              <a:spcBef>
                <a:spcPct val="20000"/>
              </a:spcBef>
              <a:buClr>
                <a:srgbClr val="FF0000"/>
              </a:buClr>
              <a:buSzPct val="80000"/>
              <a:buFont typeface="Monotype Sorts"/>
              <a:buBlip>
                <a:blip r:embed="rId2"/>
              </a:buBlip>
            </a:pPr>
            <a:r>
              <a:rPr lang="en-US" sz="1200"/>
              <a:t>Built for the future</a:t>
            </a:r>
          </a:p>
          <a:p>
            <a:pPr marL="342900" indent="-342900">
              <a:spcBef>
                <a:spcPct val="20000"/>
              </a:spcBef>
              <a:buClr>
                <a:srgbClr val="FF0000"/>
              </a:buClr>
              <a:buSzPct val="80000"/>
              <a:buFont typeface="Monotype Sorts"/>
              <a:buBlip>
                <a:blip r:embed="rId2"/>
              </a:buBlip>
            </a:pPr>
            <a:endParaRPr lang="en-US" sz="1600"/>
          </a:p>
          <a:p>
            <a:pPr marL="342900" indent="-342900">
              <a:spcBef>
                <a:spcPct val="20000"/>
              </a:spcBef>
              <a:buClr>
                <a:srgbClr val="FF0000"/>
              </a:buClr>
              <a:buSzPct val="80000"/>
            </a:pPr>
            <a:endParaRPr lang="en-US" sz="1600"/>
          </a:p>
          <a:p>
            <a:pPr marL="342900" indent="-342900">
              <a:spcBef>
                <a:spcPct val="20000"/>
              </a:spcBef>
              <a:buClr>
                <a:srgbClr val="FF0000"/>
              </a:buClr>
              <a:buSzPct val="80000"/>
            </a:pPr>
            <a:endParaRPr lang="en-US" sz="1600"/>
          </a:p>
        </p:txBody>
      </p:sp>
      <p:sp>
        <p:nvSpPr>
          <p:cNvPr id="14" name="Rectangle 2"/>
          <p:cNvSpPr>
            <a:spLocks noChangeArrowheads="1"/>
          </p:cNvSpPr>
          <p:nvPr/>
        </p:nvSpPr>
        <p:spPr bwMode="auto">
          <a:xfrm>
            <a:off x="193675" y="855663"/>
            <a:ext cx="4916488" cy="477837"/>
          </a:xfrm>
          <a:prstGeom prst="rect">
            <a:avLst/>
          </a:prstGeom>
          <a:noFill/>
          <a:ln w="0">
            <a:solidFill>
              <a:srgbClr val="FFFFFF">
                <a:alpha val="0"/>
              </a:srgbClr>
            </a:solidFill>
            <a:miter lim="800000"/>
            <a:headEnd/>
            <a:tailEnd/>
          </a:ln>
        </p:spPr>
        <p:txBody>
          <a:bodyPr/>
          <a:lstStyle/>
          <a:p>
            <a:pPr>
              <a:defRPr/>
            </a:pPr>
            <a:r>
              <a:rPr lang="en-US" sz="2500" b="1" dirty="0">
                <a:solidFill>
                  <a:srgbClr val="FB3800"/>
                </a:solidFill>
                <a:latin typeface="+mj-lt"/>
                <a:ea typeface="+mj-ea"/>
                <a:cs typeface="+mj-cs"/>
              </a:rPr>
              <a:t>Corporate Overview</a:t>
            </a:r>
          </a:p>
        </p:txBody>
      </p:sp>
      <p:pic>
        <p:nvPicPr>
          <p:cNvPr id="29699" name="Picture 8"/>
          <p:cNvPicPr>
            <a:picLocks noChangeAspect="1" noChangeArrowheads="1"/>
          </p:cNvPicPr>
          <p:nvPr/>
        </p:nvPicPr>
        <p:blipFill>
          <a:blip r:embed="rId3"/>
          <a:srcRect/>
          <a:stretch>
            <a:fillRect/>
          </a:stretch>
        </p:blipFill>
        <p:spPr bwMode="auto">
          <a:xfrm>
            <a:off x="4838700" y="4678363"/>
            <a:ext cx="4305300" cy="1885950"/>
          </a:xfrm>
          <a:prstGeom prst="rect">
            <a:avLst/>
          </a:prstGeom>
          <a:noFill/>
          <a:ln w="9525">
            <a:noFill/>
            <a:miter lim="800000"/>
            <a:headEnd/>
            <a:tailEnd/>
          </a:ln>
        </p:spPr>
      </p:pic>
      <p:graphicFrame>
        <p:nvGraphicFramePr>
          <p:cNvPr id="16" name="Diagram 15"/>
          <p:cNvGraphicFramePr/>
          <p:nvPr/>
        </p:nvGraphicFramePr>
        <p:xfrm>
          <a:off x="4533900" y="1752600"/>
          <a:ext cx="4305300" cy="13081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7" name="Rectangle 16"/>
          <p:cNvSpPr/>
          <p:nvPr/>
        </p:nvSpPr>
        <p:spPr>
          <a:xfrm>
            <a:off x="5248466" y="1409700"/>
            <a:ext cx="2409634" cy="461665"/>
          </a:xfrm>
          <a:prstGeom prst="rect">
            <a:avLst/>
          </a:prstGeom>
          <a:noFill/>
        </p:spPr>
        <p:txBody>
          <a:bodyPr wrap="none">
            <a:spAutoFit/>
          </a:bodyPr>
          <a:lstStyle/>
          <a:p>
            <a:pPr algn="ctr">
              <a:defRPr/>
            </a:pPr>
            <a:r>
              <a:rPr lang="en-US" sz="2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Network Reach</a:t>
            </a:r>
            <a:endParaRPr lang="en-US" sz="2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3"/>
          <p:cNvSpPr>
            <a:spLocks noChangeArrowheads="1"/>
          </p:cNvSpPr>
          <p:nvPr/>
        </p:nvSpPr>
        <p:spPr bwMode="auto">
          <a:xfrm>
            <a:off x="236538" y="1866900"/>
            <a:ext cx="7688262" cy="4724400"/>
          </a:xfrm>
          <a:prstGeom prst="rect">
            <a:avLst/>
          </a:prstGeom>
          <a:noFill/>
          <a:ln w="9525">
            <a:noFill/>
            <a:miter lim="800000"/>
            <a:headEnd/>
            <a:tailEnd/>
          </a:ln>
        </p:spPr>
        <p:txBody>
          <a:bodyPr/>
          <a:lstStyle/>
          <a:p>
            <a:pPr marL="342900" indent="-342900">
              <a:spcBef>
                <a:spcPct val="20000"/>
              </a:spcBef>
              <a:buClr>
                <a:srgbClr val="FF0000"/>
              </a:buClr>
              <a:buSzPct val="80000"/>
              <a:buFont typeface="Monotype Sorts"/>
              <a:buBlip>
                <a:blip r:embed="rId2"/>
              </a:buBlip>
            </a:pPr>
            <a:r>
              <a:rPr lang="en-US" sz="1800" b="1"/>
              <a:t>Traditional Voice Network (Excluding VoIP Network)</a:t>
            </a:r>
          </a:p>
          <a:p>
            <a:pPr lvl="1">
              <a:buFont typeface="Arial" charset="0"/>
              <a:buChar char="•"/>
            </a:pPr>
            <a:r>
              <a:rPr lang="en-US"/>
              <a:t> </a:t>
            </a:r>
            <a:r>
              <a:rPr lang="en-US" sz="1600"/>
              <a:t>Operate 98 TDM Voice Switches</a:t>
            </a:r>
          </a:p>
          <a:p>
            <a:pPr lvl="1">
              <a:buFont typeface="Arial" charset="0"/>
              <a:buChar char="•"/>
            </a:pPr>
            <a:r>
              <a:rPr lang="en-US" sz="1600"/>
              <a:t> More than 48,000 traditional voice circuits (PRIs) in service today</a:t>
            </a:r>
          </a:p>
          <a:p>
            <a:pPr lvl="1">
              <a:buFont typeface="Arial" charset="0"/>
              <a:buChar char="•"/>
            </a:pPr>
            <a:r>
              <a:rPr lang="en-US" sz="1600"/>
              <a:t> Supports all standard signaling protocols for voice</a:t>
            </a:r>
            <a:endParaRPr lang="en-US" sz="1600" b="1"/>
          </a:p>
          <a:p>
            <a:pPr marL="342900" indent="-342900">
              <a:spcBef>
                <a:spcPct val="20000"/>
              </a:spcBef>
              <a:buClr>
                <a:srgbClr val="FF0000"/>
              </a:buClr>
              <a:buSzPct val="80000"/>
              <a:buFont typeface="Monotype Sorts"/>
              <a:buBlip>
                <a:blip r:embed="rId2"/>
              </a:buBlip>
            </a:pPr>
            <a:endParaRPr lang="en-US" sz="1800" b="1"/>
          </a:p>
          <a:p>
            <a:pPr marL="342900" indent="-342900">
              <a:spcBef>
                <a:spcPct val="20000"/>
              </a:spcBef>
              <a:buClr>
                <a:srgbClr val="FF0000"/>
              </a:buClr>
              <a:buSzPct val="80000"/>
              <a:buFont typeface="Monotype Sorts"/>
              <a:buBlip>
                <a:blip r:embed="rId2"/>
              </a:buBlip>
            </a:pPr>
            <a:r>
              <a:rPr lang="en-US" sz="1800" b="1"/>
              <a:t>Overall Voice Statistics</a:t>
            </a:r>
          </a:p>
          <a:p>
            <a:pPr lvl="1">
              <a:buFont typeface="Arial" charset="0"/>
              <a:buChar char="•"/>
            </a:pPr>
            <a:r>
              <a:rPr lang="en-US"/>
              <a:t> Underlying provider to over 40 million end users</a:t>
            </a:r>
          </a:p>
          <a:p>
            <a:pPr lvl="1">
              <a:buFont typeface="Arial" charset="0"/>
              <a:buChar char="•"/>
            </a:pPr>
            <a:r>
              <a:rPr lang="en-US"/>
              <a:t> TDM voice leader, carrying over 8 billion minutes per month</a:t>
            </a:r>
          </a:p>
          <a:p>
            <a:pPr lvl="1">
              <a:buFont typeface="Arial" charset="0"/>
              <a:buChar char="•"/>
            </a:pPr>
            <a:r>
              <a:rPr lang="en-US"/>
              <a:t> VoIP leader, telephone numbers covering over 83% of U.S. households</a:t>
            </a:r>
            <a:endParaRPr lang="en-US" sz="1600"/>
          </a:p>
          <a:p>
            <a:pPr marL="342900" indent="-342900">
              <a:spcBef>
                <a:spcPct val="20000"/>
              </a:spcBef>
              <a:buClr>
                <a:srgbClr val="FF0000"/>
              </a:buClr>
              <a:buSzPct val="80000"/>
              <a:buFont typeface="Monotype Sorts"/>
              <a:buBlip>
                <a:blip r:embed="rId2"/>
              </a:buBlip>
            </a:pPr>
            <a:endParaRPr lang="en-US" sz="1600"/>
          </a:p>
          <a:p>
            <a:pPr marL="342900" indent="-342900">
              <a:spcBef>
                <a:spcPct val="20000"/>
              </a:spcBef>
              <a:buClr>
                <a:srgbClr val="FF0000"/>
              </a:buClr>
              <a:buSzPct val="80000"/>
              <a:buFont typeface="Monotype Sorts"/>
              <a:buBlip>
                <a:blip r:embed="rId2"/>
              </a:buBlip>
            </a:pPr>
            <a:endParaRPr lang="en-US" sz="1600"/>
          </a:p>
          <a:p>
            <a:pPr marL="342900" indent="-342900">
              <a:spcBef>
                <a:spcPct val="20000"/>
              </a:spcBef>
              <a:buClr>
                <a:srgbClr val="FF0000"/>
              </a:buClr>
              <a:buSzPct val="80000"/>
            </a:pPr>
            <a:endParaRPr lang="en-US" sz="1600"/>
          </a:p>
          <a:p>
            <a:pPr marL="342900" indent="-342900">
              <a:spcBef>
                <a:spcPct val="20000"/>
              </a:spcBef>
              <a:buClr>
                <a:srgbClr val="FF0000"/>
              </a:buClr>
              <a:buSzPct val="80000"/>
            </a:pPr>
            <a:endParaRPr lang="en-US" sz="1600"/>
          </a:p>
        </p:txBody>
      </p:sp>
      <p:sp>
        <p:nvSpPr>
          <p:cNvPr id="14" name="Rectangle 2"/>
          <p:cNvSpPr>
            <a:spLocks noChangeArrowheads="1"/>
          </p:cNvSpPr>
          <p:nvPr/>
        </p:nvSpPr>
        <p:spPr bwMode="auto">
          <a:xfrm>
            <a:off x="193675" y="855663"/>
            <a:ext cx="4916488" cy="477837"/>
          </a:xfrm>
          <a:prstGeom prst="rect">
            <a:avLst/>
          </a:prstGeom>
          <a:noFill/>
          <a:ln w="0">
            <a:solidFill>
              <a:srgbClr val="FFFFFF">
                <a:alpha val="0"/>
              </a:srgbClr>
            </a:solidFill>
            <a:miter lim="800000"/>
            <a:headEnd/>
            <a:tailEnd/>
          </a:ln>
        </p:spPr>
        <p:txBody>
          <a:bodyPr/>
          <a:lstStyle/>
          <a:p>
            <a:pPr>
              <a:defRPr/>
            </a:pPr>
            <a:r>
              <a:rPr lang="en-US" sz="2500" b="1" dirty="0">
                <a:solidFill>
                  <a:srgbClr val="FB3800"/>
                </a:solidFill>
                <a:latin typeface="+mj-lt"/>
                <a:ea typeface="+mj-ea"/>
                <a:cs typeface="+mj-cs"/>
              </a:rPr>
              <a:t>Voice Service Experience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193675" y="1020763"/>
            <a:ext cx="6435725" cy="465137"/>
          </a:xfrm>
        </p:spPr>
        <p:txBody>
          <a:bodyPr/>
          <a:lstStyle/>
          <a:p>
            <a:pPr eaLnBrk="1" hangingPunct="1"/>
            <a:r>
              <a:rPr lang="en-US" smtClean="0"/>
              <a:t>CENIC Product Request/Requirements</a:t>
            </a:r>
          </a:p>
        </p:txBody>
      </p:sp>
      <p:sp>
        <p:nvSpPr>
          <p:cNvPr id="31746" name="Rectangle 3"/>
          <p:cNvSpPr>
            <a:spLocks noGrp="1" noChangeArrowheads="1"/>
          </p:cNvSpPr>
          <p:nvPr>
            <p:ph type="body" idx="1"/>
          </p:nvPr>
        </p:nvSpPr>
        <p:spPr>
          <a:xfrm>
            <a:off x="193675" y="1700213"/>
            <a:ext cx="8756650" cy="4532312"/>
          </a:xfrm>
        </p:spPr>
        <p:txBody>
          <a:bodyPr/>
          <a:lstStyle/>
          <a:p>
            <a:pPr marL="361950" indent="-361950" eaLnBrk="1" hangingPunct="1">
              <a:buFont typeface="Monotype Sorts"/>
              <a:buNone/>
            </a:pPr>
            <a:r>
              <a:rPr lang="en-US" u="sng" smtClean="0"/>
              <a:t>Solutions CENIC requested to offer:</a:t>
            </a:r>
          </a:p>
          <a:p>
            <a:pPr marL="762000" lvl="1" indent="-361950" eaLnBrk="1" hangingPunct="1">
              <a:buFont typeface="Arial" charset="0"/>
              <a:buChar char="•"/>
            </a:pPr>
            <a:r>
              <a:rPr lang="en-US" sz="1500" smtClean="0"/>
              <a:t>SIP Trunking</a:t>
            </a:r>
          </a:p>
          <a:p>
            <a:pPr marL="762000" lvl="1" indent="-361950" eaLnBrk="1" hangingPunct="1">
              <a:buFont typeface="Arial" charset="0"/>
              <a:buChar char="•"/>
            </a:pPr>
            <a:r>
              <a:rPr lang="en-US" sz="1500" smtClean="0"/>
              <a:t>IP Centrex</a:t>
            </a:r>
          </a:p>
          <a:p>
            <a:pPr marL="762000" lvl="1" indent="-361950" eaLnBrk="1" hangingPunct="1">
              <a:buFont typeface="Wingdings" pitchFamily="2" charset="2"/>
              <a:buNone/>
            </a:pPr>
            <a:endParaRPr lang="en-US" sz="1500" smtClean="0"/>
          </a:p>
          <a:p>
            <a:pPr marL="361950" indent="-361950" eaLnBrk="1" hangingPunct="1">
              <a:buFont typeface="Monotype Sorts"/>
              <a:buNone/>
            </a:pPr>
            <a:r>
              <a:rPr lang="en-US" u="sng" smtClean="0"/>
              <a:t>Level 3 has also suggested:</a:t>
            </a:r>
          </a:p>
          <a:p>
            <a:pPr marL="762000" lvl="1" indent="-361950" eaLnBrk="1" hangingPunct="1">
              <a:buFont typeface="Arial" charset="0"/>
              <a:buChar char="•"/>
            </a:pPr>
            <a:r>
              <a:rPr lang="en-US" sz="1500" smtClean="0"/>
              <a:t>PRI delivery via a media gateway</a:t>
            </a:r>
          </a:p>
          <a:p>
            <a:pPr marL="361950" indent="-361950" eaLnBrk="1" hangingPunct="1">
              <a:buFont typeface="Monotype Sorts"/>
              <a:buNone/>
            </a:pPr>
            <a:endParaRPr lang="en-US" sz="1600" smtClean="0"/>
          </a:p>
          <a:p>
            <a:pPr marL="361950" indent="-361950" eaLnBrk="1" hangingPunct="1">
              <a:buFont typeface="Monotype Sorts"/>
              <a:buNone/>
            </a:pPr>
            <a:r>
              <a:rPr lang="en-US" u="sng" smtClean="0"/>
              <a:t>CENICS Solutions Requirements:</a:t>
            </a:r>
          </a:p>
          <a:p>
            <a:pPr marL="762000" lvl="1" indent="-361950" eaLnBrk="1" hangingPunct="1">
              <a:buFont typeface="Arial" charset="0"/>
              <a:buChar char="•"/>
            </a:pPr>
            <a:r>
              <a:rPr lang="en-US" smtClean="0"/>
              <a:t>Minimal management of products from a technical and billing solutions</a:t>
            </a:r>
          </a:p>
          <a:p>
            <a:pPr marL="762000" lvl="1" indent="-361950" eaLnBrk="1" hangingPunct="1">
              <a:buFont typeface="Arial" charset="0"/>
              <a:buChar char="•"/>
            </a:pPr>
            <a:r>
              <a:rPr lang="en-US" smtClean="0"/>
              <a:t>Utilization of CENIC’s data network</a:t>
            </a:r>
          </a:p>
          <a:p>
            <a:pPr marL="762000" lvl="1" indent="-361950" eaLnBrk="1" hangingPunct="1">
              <a:buFont typeface="Arial" charset="0"/>
              <a:buChar char="•"/>
            </a:pPr>
            <a:r>
              <a:rPr lang="en-US" smtClean="0"/>
              <a:t>Ability for universities to be able to manage themselves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193675" y="855663"/>
            <a:ext cx="4916488" cy="477837"/>
          </a:xfrm>
        </p:spPr>
        <p:txBody>
          <a:bodyPr/>
          <a:lstStyle/>
          <a:p>
            <a:pPr eaLnBrk="1" hangingPunct="1"/>
            <a:r>
              <a:rPr lang="en-US" smtClean="0"/>
              <a:t>Level 3 Solution Overview		</a:t>
            </a:r>
          </a:p>
        </p:txBody>
      </p:sp>
      <p:sp>
        <p:nvSpPr>
          <p:cNvPr id="32770" name="Rectangle 3"/>
          <p:cNvSpPr>
            <a:spLocks noGrp="1" noChangeArrowheads="1"/>
          </p:cNvSpPr>
          <p:nvPr>
            <p:ph type="body" idx="1"/>
          </p:nvPr>
        </p:nvSpPr>
        <p:spPr>
          <a:xfrm>
            <a:off x="152400" y="1714500"/>
            <a:ext cx="8756650" cy="3403600"/>
          </a:xfrm>
        </p:spPr>
        <p:txBody>
          <a:bodyPr/>
          <a:lstStyle/>
          <a:p>
            <a:pPr marL="361950" indent="-361950" eaLnBrk="1" hangingPunct="1">
              <a:lnSpc>
                <a:spcPct val="80000"/>
              </a:lnSpc>
              <a:buFont typeface="Monotype Sorts"/>
              <a:buNone/>
            </a:pPr>
            <a:r>
              <a:rPr lang="en-US" sz="1700" smtClean="0"/>
              <a:t>Leverage CENIC’s Network</a:t>
            </a:r>
          </a:p>
          <a:p>
            <a:pPr marL="361950" indent="-361950" eaLnBrk="1" hangingPunct="1">
              <a:lnSpc>
                <a:spcPct val="80000"/>
              </a:lnSpc>
            </a:pPr>
            <a:r>
              <a:rPr lang="en-US" sz="1700" smtClean="0"/>
              <a:t>Offer savings from traditional services by removing the local loop costs</a:t>
            </a:r>
          </a:p>
          <a:p>
            <a:pPr marL="361950" indent="-361950" eaLnBrk="1" hangingPunct="1">
              <a:lnSpc>
                <a:spcPct val="80000"/>
              </a:lnSpc>
            </a:pPr>
            <a:r>
              <a:rPr lang="en-US" sz="1700" smtClean="0"/>
              <a:t>CENIC’s Members can take advantage of purchasing services in quantity as a group</a:t>
            </a:r>
          </a:p>
          <a:p>
            <a:pPr marL="361950" indent="-361950" eaLnBrk="1" hangingPunct="1">
              <a:lnSpc>
                <a:spcPct val="80000"/>
              </a:lnSpc>
              <a:buFont typeface="Monotype Sorts"/>
              <a:buNone/>
            </a:pPr>
            <a:endParaRPr lang="en-US" sz="1700" smtClean="0"/>
          </a:p>
          <a:p>
            <a:pPr marL="361950" indent="-361950" eaLnBrk="1" hangingPunct="1">
              <a:lnSpc>
                <a:spcPct val="80000"/>
              </a:lnSpc>
              <a:buFont typeface="Monotype Sorts"/>
              <a:buNone/>
            </a:pPr>
            <a:r>
              <a:rPr lang="en-US" sz="1700" smtClean="0"/>
              <a:t>CENIC purchases as the Network Provider</a:t>
            </a:r>
          </a:p>
          <a:p>
            <a:pPr marL="361950" indent="-361950" eaLnBrk="1" hangingPunct="1">
              <a:lnSpc>
                <a:spcPct val="80000"/>
              </a:lnSpc>
            </a:pPr>
            <a:r>
              <a:rPr lang="en-US" sz="1700" smtClean="0"/>
              <a:t>Retains overall control, management and maintenance of the service</a:t>
            </a:r>
          </a:p>
          <a:p>
            <a:pPr marL="361950" indent="-361950" eaLnBrk="1" hangingPunct="1">
              <a:lnSpc>
                <a:spcPct val="80000"/>
              </a:lnSpc>
            </a:pPr>
            <a:r>
              <a:rPr lang="en-US" sz="1700" smtClean="0"/>
              <a:t>Outsources specific skill sets and expertise</a:t>
            </a:r>
          </a:p>
          <a:p>
            <a:pPr marL="361950" indent="-361950" eaLnBrk="1" hangingPunct="1">
              <a:lnSpc>
                <a:spcPct val="80000"/>
              </a:lnSpc>
            </a:pPr>
            <a:r>
              <a:rPr lang="en-US" sz="1700" smtClean="0"/>
              <a:t>Maximizing benefits from existing network investment</a:t>
            </a:r>
          </a:p>
          <a:p>
            <a:pPr marL="361950" indent="-361950" eaLnBrk="1" hangingPunct="1">
              <a:lnSpc>
                <a:spcPct val="80000"/>
              </a:lnSpc>
              <a:buFont typeface="Monotype Sorts"/>
              <a:buNone/>
            </a:pPr>
            <a:endParaRPr lang="en-US" sz="1700" smtClean="0"/>
          </a:p>
          <a:p>
            <a:pPr marL="361950" indent="-361950" eaLnBrk="1" hangingPunct="1">
              <a:lnSpc>
                <a:spcPct val="80000"/>
              </a:lnSpc>
              <a:buFont typeface="Monotype Sorts"/>
              <a:buNone/>
            </a:pPr>
            <a:r>
              <a:rPr lang="en-US" sz="1700" smtClean="0"/>
              <a:t>Goals</a:t>
            </a:r>
          </a:p>
          <a:p>
            <a:pPr marL="361950" indent="-361950" eaLnBrk="1" hangingPunct="1">
              <a:lnSpc>
                <a:spcPct val="80000"/>
              </a:lnSpc>
            </a:pPr>
            <a:r>
              <a:rPr lang="en-US" sz="1700" smtClean="0"/>
              <a:t>Reduce CAPEX and barriers to entry</a:t>
            </a:r>
          </a:p>
          <a:p>
            <a:pPr marL="361950" indent="-361950" eaLnBrk="1" hangingPunct="1">
              <a:lnSpc>
                <a:spcPct val="80000"/>
              </a:lnSpc>
            </a:pPr>
            <a:r>
              <a:rPr lang="en-US" sz="1700" smtClean="0"/>
              <a:t>Reduce required OPEX to manage services</a:t>
            </a:r>
          </a:p>
          <a:p>
            <a:pPr marL="361950" indent="-361950" eaLnBrk="1" hangingPunct="1">
              <a:lnSpc>
                <a:spcPct val="80000"/>
              </a:lnSpc>
            </a:pPr>
            <a:r>
              <a:rPr lang="en-US" sz="1700" smtClean="0"/>
              <a:t>Create scale increasing discounts</a:t>
            </a:r>
          </a:p>
        </p:txBody>
      </p:sp>
      <p:pic>
        <p:nvPicPr>
          <p:cNvPr id="32771" name="Picture 2"/>
          <p:cNvPicPr>
            <a:picLocks noChangeAspect="1" noChangeArrowheads="1"/>
          </p:cNvPicPr>
          <p:nvPr/>
        </p:nvPicPr>
        <p:blipFill>
          <a:blip r:embed="rId2"/>
          <a:srcRect/>
          <a:stretch>
            <a:fillRect/>
          </a:stretch>
        </p:blipFill>
        <p:spPr bwMode="auto">
          <a:xfrm>
            <a:off x="1104900" y="5334000"/>
            <a:ext cx="1303338" cy="609600"/>
          </a:xfrm>
          <a:prstGeom prst="rect">
            <a:avLst/>
          </a:prstGeom>
          <a:noFill/>
          <a:ln w="9525">
            <a:noFill/>
            <a:miter lim="800000"/>
            <a:headEnd/>
            <a:tailEnd/>
          </a:ln>
        </p:spPr>
      </p:pic>
      <p:cxnSp>
        <p:nvCxnSpPr>
          <p:cNvPr id="32772" name="Straight Arrow Connector 5"/>
          <p:cNvCxnSpPr>
            <a:cxnSpLocks noChangeShapeType="1"/>
          </p:cNvCxnSpPr>
          <p:nvPr/>
        </p:nvCxnSpPr>
        <p:spPr bwMode="auto">
          <a:xfrm>
            <a:off x="2498725" y="5618163"/>
            <a:ext cx="1281113" cy="22225"/>
          </a:xfrm>
          <a:prstGeom prst="straightConnector1">
            <a:avLst/>
          </a:prstGeom>
          <a:noFill/>
          <a:ln w="9525" algn="ctr">
            <a:solidFill>
              <a:schemeClr val="tx1"/>
            </a:solidFill>
            <a:round/>
            <a:headEnd/>
            <a:tailEnd type="arrow" w="med" len="med"/>
          </a:ln>
        </p:spPr>
      </p:cxnSp>
      <p:pic>
        <p:nvPicPr>
          <p:cNvPr id="32773" name="Picture 4" descr="Welcome to CENIC">
            <a:hlinkClick r:id="rId3"/>
          </p:cNvPr>
          <p:cNvPicPr>
            <a:picLocks noChangeAspect="1" noChangeArrowheads="1"/>
          </p:cNvPicPr>
          <p:nvPr/>
        </p:nvPicPr>
        <p:blipFill>
          <a:blip r:embed="rId4"/>
          <a:srcRect l="2524" t="9302" r="74763" b="16280"/>
          <a:stretch>
            <a:fillRect/>
          </a:stretch>
        </p:blipFill>
        <p:spPr bwMode="auto">
          <a:xfrm>
            <a:off x="3881438" y="5233988"/>
            <a:ext cx="1371600" cy="609600"/>
          </a:xfrm>
          <a:prstGeom prst="rect">
            <a:avLst/>
          </a:prstGeom>
          <a:noFill/>
          <a:ln w="9525">
            <a:noFill/>
            <a:miter lim="800000"/>
            <a:headEnd/>
            <a:tailEnd/>
          </a:ln>
        </p:spPr>
      </p:pic>
      <p:cxnSp>
        <p:nvCxnSpPr>
          <p:cNvPr id="32774" name="Straight Arrow Connector 7"/>
          <p:cNvCxnSpPr>
            <a:cxnSpLocks noChangeShapeType="1"/>
          </p:cNvCxnSpPr>
          <p:nvPr/>
        </p:nvCxnSpPr>
        <p:spPr bwMode="auto">
          <a:xfrm>
            <a:off x="5340350" y="5580063"/>
            <a:ext cx="1409700" cy="1587"/>
          </a:xfrm>
          <a:prstGeom prst="straightConnector1">
            <a:avLst/>
          </a:prstGeom>
          <a:noFill/>
          <a:ln w="9525" algn="ctr">
            <a:solidFill>
              <a:schemeClr val="tx1"/>
            </a:solidFill>
            <a:round/>
            <a:headEnd/>
            <a:tailEnd type="arrow" w="med" len="med"/>
          </a:ln>
        </p:spPr>
      </p:cxnSp>
      <p:grpSp>
        <p:nvGrpSpPr>
          <p:cNvPr id="32775" name="Group 12"/>
          <p:cNvGrpSpPr>
            <a:grpSpLocks/>
          </p:cNvGrpSpPr>
          <p:nvPr/>
        </p:nvGrpSpPr>
        <p:grpSpPr bwMode="auto">
          <a:xfrm>
            <a:off x="6799263" y="4695825"/>
            <a:ext cx="1833562" cy="1717675"/>
            <a:chOff x="3948" y="684"/>
            <a:chExt cx="1155" cy="1082"/>
          </a:xfrm>
        </p:grpSpPr>
        <p:sp>
          <p:nvSpPr>
            <p:cNvPr id="63" name="Flowchart: Connector 62"/>
            <p:cNvSpPr/>
            <p:nvPr/>
          </p:nvSpPr>
          <p:spPr bwMode="auto">
            <a:xfrm>
              <a:off x="3960" y="696"/>
              <a:ext cx="1128" cy="1056"/>
            </a:xfrm>
            <a:prstGeom prst="flowChartConnector">
              <a:avLst/>
            </a:prstGeom>
            <a:noFill/>
            <a:ln w="31750" cap="flat" cmpd="sng" algn="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prstDash val="solid"/>
              <a:round/>
              <a:headEnd type="none" w="med" len="med"/>
              <a:tailEnd type="none" w="med" len="med"/>
            </a:ln>
            <a:effectLst/>
          </p:spPr>
          <p:txBody>
            <a:bodyPr>
              <a:spAutoFit/>
            </a:bodyPr>
            <a:lstStyle/>
            <a:p>
              <a:pPr>
                <a:defRPr/>
              </a:pPr>
              <a:endParaRPr lang="en-US"/>
            </a:p>
          </p:txBody>
        </p:sp>
        <p:pic>
          <p:nvPicPr>
            <p:cNvPr id="32779" name="Picture 93" descr="CCCLogo"/>
            <p:cNvPicPr>
              <a:picLocks noChangeAspect="1" noChangeArrowheads="1"/>
            </p:cNvPicPr>
            <p:nvPr/>
          </p:nvPicPr>
          <p:blipFill>
            <a:blip r:embed="rId5"/>
            <a:srcRect/>
            <a:stretch>
              <a:fillRect/>
            </a:stretch>
          </p:blipFill>
          <p:spPr bwMode="auto">
            <a:xfrm>
              <a:off x="4608" y="971"/>
              <a:ext cx="349" cy="349"/>
            </a:xfrm>
            <a:prstGeom prst="rect">
              <a:avLst/>
            </a:prstGeom>
            <a:noFill/>
            <a:ln w="9525">
              <a:noFill/>
              <a:miter lim="800000"/>
              <a:headEnd/>
              <a:tailEnd/>
            </a:ln>
          </p:spPr>
        </p:pic>
        <p:pic>
          <p:nvPicPr>
            <p:cNvPr id="32780" name="Picture 95" descr="K12HSNLogo"/>
            <p:cNvPicPr>
              <a:picLocks noChangeAspect="1" noChangeArrowheads="1"/>
            </p:cNvPicPr>
            <p:nvPr/>
          </p:nvPicPr>
          <p:blipFill>
            <a:blip r:embed="rId6"/>
            <a:srcRect/>
            <a:stretch>
              <a:fillRect/>
            </a:stretch>
          </p:blipFill>
          <p:spPr bwMode="auto">
            <a:xfrm>
              <a:off x="4416" y="1344"/>
              <a:ext cx="443" cy="258"/>
            </a:xfrm>
            <a:prstGeom prst="rect">
              <a:avLst/>
            </a:prstGeom>
            <a:noFill/>
            <a:ln w="9525">
              <a:noFill/>
              <a:miter lim="800000"/>
              <a:headEnd/>
              <a:tailEnd/>
            </a:ln>
          </p:spPr>
        </p:pic>
        <p:pic>
          <p:nvPicPr>
            <p:cNvPr id="32781" name="Picture 99" descr="California_State_University_Seal"/>
            <p:cNvPicPr>
              <a:picLocks noChangeAspect="1" noChangeArrowheads="1"/>
            </p:cNvPicPr>
            <p:nvPr/>
          </p:nvPicPr>
          <p:blipFill>
            <a:blip r:embed="rId7"/>
            <a:srcRect/>
            <a:stretch>
              <a:fillRect/>
            </a:stretch>
          </p:blipFill>
          <p:spPr bwMode="auto">
            <a:xfrm>
              <a:off x="4032" y="912"/>
              <a:ext cx="488" cy="486"/>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Flowchart: Connector 62"/>
          <p:cNvSpPr/>
          <p:nvPr/>
        </p:nvSpPr>
        <p:spPr bwMode="auto">
          <a:xfrm>
            <a:off x="6286500" y="1104900"/>
            <a:ext cx="1790700" cy="1676400"/>
          </a:xfrm>
          <a:prstGeom prst="flowChartConnector">
            <a:avLst/>
          </a:prstGeom>
          <a:noFill/>
          <a:ln w="31750" cap="flat" cmpd="sng" algn="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prstDash val="solid"/>
            <a:round/>
            <a:headEnd type="none" w="med" len="med"/>
            <a:tailEnd type="none" w="med" len="med"/>
          </a:ln>
          <a:effectLst/>
        </p:spPr>
        <p:txBody>
          <a:bodyPr>
            <a:spAutoFit/>
          </a:bodyPr>
          <a:lstStyle/>
          <a:p>
            <a:pPr>
              <a:defRPr/>
            </a:pPr>
            <a:endParaRPr lang="en-US"/>
          </a:p>
        </p:txBody>
      </p:sp>
      <p:pic>
        <p:nvPicPr>
          <p:cNvPr id="33796" name="Picture 2"/>
          <p:cNvPicPr>
            <a:picLocks noChangeAspect="1" noChangeArrowheads="1"/>
          </p:cNvPicPr>
          <p:nvPr/>
        </p:nvPicPr>
        <p:blipFill>
          <a:blip r:embed="rId2"/>
          <a:srcRect/>
          <a:stretch>
            <a:fillRect/>
          </a:stretch>
        </p:blipFill>
        <p:spPr bwMode="auto">
          <a:xfrm>
            <a:off x="38100" y="2971800"/>
            <a:ext cx="1562100" cy="1066800"/>
          </a:xfrm>
          <a:prstGeom prst="rect">
            <a:avLst/>
          </a:prstGeom>
          <a:noFill/>
          <a:ln w="9525">
            <a:noFill/>
            <a:miter lim="800000"/>
            <a:headEnd/>
            <a:tailEnd/>
          </a:ln>
        </p:spPr>
      </p:pic>
      <p:cxnSp>
        <p:nvCxnSpPr>
          <p:cNvPr id="33797" name="Straight Arrow Connector 91"/>
          <p:cNvCxnSpPr>
            <a:cxnSpLocks noChangeShapeType="1"/>
            <a:stCxn id="0" idx="0"/>
          </p:cNvCxnSpPr>
          <p:nvPr/>
        </p:nvCxnSpPr>
        <p:spPr bwMode="auto">
          <a:xfrm rot="16200000" flipH="1">
            <a:off x="7974012" y="5068888"/>
            <a:ext cx="15875" cy="1028700"/>
          </a:xfrm>
          <a:prstGeom prst="straightConnector1">
            <a:avLst/>
          </a:prstGeom>
          <a:noFill/>
          <a:ln w="38100" cap="rnd" algn="ctr">
            <a:solidFill>
              <a:schemeClr val="tx1">
                <a:alpha val="61176"/>
              </a:schemeClr>
            </a:solidFill>
            <a:round/>
            <a:headEnd/>
            <a:tailEnd/>
          </a:ln>
        </p:spPr>
      </p:cxnSp>
      <p:cxnSp>
        <p:nvCxnSpPr>
          <p:cNvPr id="33798" name="Straight Arrow Connector 86"/>
          <p:cNvCxnSpPr>
            <a:cxnSpLocks noChangeShapeType="1"/>
            <a:stCxn id="0" idx="0"/>
          </p:cNvCxnSpPr>
          <p:nvPr/>
        </p:nvCxnSpPr>
        <p:spPr bwMode="auto">
          <a:xfrm rot="16200000" flipH="1">
            <a:off x="7132638" y="2863850"/>
            <a:ext cx="23812" cy="1182688"/>
          </a:xfrm>
          <a:prstGeom prst="straightConnector1">
            <a:avLst/>
          </a:prstGeom>
          <a:noFill/>
          <a:ln w="38100" cap="rnd" algn="ctr">
            <a:solidFill>
              <a:schemeClr val="tx1">
                <a:alpha val="61176"/>
              </a:schemeClr>
            </a:solidFill>
            <a:round/>
            <a:headEnd/>
            <a:tailEnd/>
          </a:ln>
        </p:spPr>
      </p:cxnSp>
      <p:cxnSp>
        <p:nvCxnSpPr>
          <p:cNvPr id="33799" name="Straight Arrow Connector 83"/>
          <p:cNvCxnSpPr>
            <a:cxnSpLocks noChangeShapeType="1"/>
            <a:stCxn id="0" idx="0"/>
          </p:cNvCxnSpPr>
          <p:nvPr/>
        </p:nvCxnSpPr>
        <p:spPr bwMode="auto">
          <a:xfrm rot="16200000" flipH="1">
            <a:off x="7956550" y="3916363"/>
            <a:ext cx="14287" cy="1144588"/>
          </a:xfrm>
          <a:prstGeom prst="straightConnector1">
            <a:avLst/>
          </a:prstGeom>
          <a:noFill/>
          <a:ln w="38100" cap="rnd" algn="ctr">
            <a:solidFill>
              <a:schemeClr val="tx1">
                <a:alpha val="61176"/>
              </a:schemeClr>
            </a:solidFill>
            <a:round/>
            <a:headEnd/>
            <a:tailEnd/>
          </a:ln>
        </p:spPr>
      </p:cxnSp>
      <p:pic>
        <p:nvPicPr>
          <p:cNvPr id="33800" name="Picture 10" descr="C:\Documents and Settings\gearinger.jonathan\Local Settings\Temporary Internet Files\Content.IE5\JYLMYHYZ\MC900335636[1].wmf"/>
          <p:cNvPicPr>
            <a:picLocks noChangeAspect="1" noChangeArrowheads="1"/>
          </p:cNvPicPr>
          <p:nvPr/>
        </p:nvPicPr>
        <p:blipFill>
          <a:blip r:embed="rId3"/>
          <a:srcRect/>
          <a:stretch>
            <a:fillRect/>
          </a:stretch>
        </p:blipFill>
        <p:spPr bwMode="auto">
          <a:xfrm>
            <a:off x="7926388" y="4229100"/>
            <a:ext cx="992187" cy="542925"/>
          </a:xfrm>
          <a:prstGeom prst="rect">
            <a:avLst/>
          </a:prstGeom>
          <a:noFill/>
          <a:ln w="9525">
            <a:noFill/>
            <a:miter lim="800000"/>
            <a:headEnd/>
            <a:tailEnd/>
          </a:ln>
        </p:spPr>
      </p:pic>
      <p:cxnSp>
        <p:nvCxnSpPr>
          <p:cNvPr id="33801" name="Straight Arrow Connector 77"/>
          <p:cNvCxnSpPr>
            <a:cxnSpLocks noChangeShapeType="1"/>
            <a:stCxn id="0" idx="0"/>
          </p:cNvCxnSpPr>
          <p:nvPr/>
        </p:nvCxnSpPr>
        <p:spPr bwMode="auto">
          <a:xfrm rot="16200000" flipH="1">
            <a:off x="6983412" y="5221288"/>
            <a:ext cx="15875" cy="647700"/>
          </a:xfrm>
          <a:prstGeom prst="straightConnector1">
            <a:avLst/>
          </a:prstGeom>
          <a:noFill/>
          <a:ln w="38100" cap="rnd" algn="ctr">
            <a:solidFill>
              <a:schemeClr val="tx1">
                <a:alpha val="61176"/>
              </a:schemeClr>
            </a:solidFill>
            <a:round/>
            <a:headEnd/>
            <a:tailEnd/>
          </a:ln>
        </p:spPr>
      </p:cxnSp>
      <p:cxnSp>
        <p:nvCxnSpPr>
          <p:cNvPr id="33802" name="Straight Arrow Connector 74"/>
          <p:cNvCxnSpPr>
            <a:cxnSpLocks noChangeShapeType="1"/>
            <a:endCxn id="0" idx="0"/>
          </p:cNvCxnSpPr>
          <p:nvPr/>
        </p:nvCxnSpPr>
        <p:spPr bwMode="auto">
          <a:xfrm>
            <a:off x="5753100" y="5181600"/>
            <a:ext cx="914400" cy="355600"/>
          </a:xfrm>
          <a:prstGeom prst="straightConnector1">
            <a:avLst/>
          </a:prstGeom>
          <a:noFill/>
          <a:ln w="63500" cap="rnd" algn="ctr">
            <a:solidFill>
              <a:schemeClr val="tx1">
                <a:alpha val="61176"/>
              </a:schemeClr>
            </a:solidFill>
            <a:round/>
            <a:headEnd/>
            <a:tailEnd/>
          </a:ln>
        </p:spPr>
      </p:cxnSp>
      <p:cxnSp>
        <p:nvCxnSpPr>
          <p:cNvPr id="33803" name="Straight Arrow Connector 51"/>
          <p:cNvCxnSpPr>
            <a:cxnSpLocks noChangeShapeType="1"/>
            <a:endCxn id="0" idx="0"/>
          </p:cNvCxnSpPr>
          <p:nvPr/>
        </p:nvCxnSpPr>
        <p:spPr bwMode="auto">
          <a:xfrm flipV="1">
            <a:off x="5524500" y="3443288"/>
            <a:ext cx="1028700" cy="23812"/>
          </a:xfrm>
          <a:prstGeom prst="straightConnector1">
            <a:avLst/>
          </a:prstGeom>
          <a:noFill/>
          <a:ln w="63500" cap="rnd" algn="ctr">
            <a:solidFill>
              <a:schemeClr val="tx1">
                <a:alpha val="61176"/>
              </a:schemeClr>
            </a:solidFill>
            <a:round/>
            <a:headEnd/>
            <a:tailEnd/>
          </a:ln>
        </p:spPr>
      </p:cxnSp>
      <p:cxnSp>
        <p:nvCxnSpPr>
          <p:cNvPr id="33804" name="Straight Arrow Connector 38"/>
          <p:cNvCxnSpPr>
            <a:cxnSpLocks noChangeShapeType="1"/>
            <a:stCxn id="0" idx="0"/>
          </p:cNvCxnSpPr>
          <p:nvPr/>
        </p:nvCxnSpPr>
        <p:spPr bwMode="auto">
          <a:xfrm rot="16200000" flipH="1">
            <a:off x="2507456" y="2736057"/>
            <a:ext cx="890587" cy="2019300"/>
          </a:xfrm>
          <a:prstGeom prst="straightConnector1">
            <a:avLst/>
          </a:prstGeom>
          <a:noFill/>
          <a:ln w="139700" cap="rnd" algn="ctr">
            <a:solidFill>
              <a:schemeClr val="tx1">
                <a:alpha val="61176"/>
              </a:schemeClr>
            </a:solidFill>
            <a:round/>
            <a:headEnd/>
            <a:tailEnd/>
          </a:ln>
        </p:spPr>
      </p:cxnSp>
      <p:sp>
        <p:nvSpPr>
          <p:cNvPr id="394248" name="Cloud"/>
          <p:cNvSpPr>
            <a:spLocks noChangeAspect="1" noEditPoints="1" noChangeArrowheads="1"/>
          </p:cNvSpPr>
          <p:nvPr/>
        </p:nvSpPr>
        <p:spPr bwMode="auto">
          <a:xfrm rot="11553400">
            <a:off x="100013" y="1139825"/>
            <a:ext cx="3173412" cy="212725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sp>
        <p:nvSpPr>
          <p:cNvPr id="33806" name="Rectangle 2"/>
          <p:cNvSpPr>
            <a:spLocks noGrp="1" noChangeArrowheads="1"/>
          </p:cNvSpPr>
          <p:nvPr>
            <p:ph type="title"/>
          </p:nvPr>
        </p:nvSpPr>
        <p:spPr>
          <a:xfrm>
            <a:off x="193675" y="685800"/>
            <a:ext cx="4916488" cy="477838"/>
          </a:xfrm>
        </p:spPr>
        <p:txBody>
          <a:bodyPr/>
          <a:lstStyle/>
          <a:p>
            <a:pPr eaLnBrk="1" hangingPunct="1"/>
            <a:r>
              <a:rPr lang="en-US" smtClean="0"/>
              <a:t>Level 3 Architecture</a:t>
            </a:r>
          </a:p>
        </p:txBody>
      </p:sp>
      <p:pic>
        <p:nvPicPr>
          <p:cNvPr id="33807" name="Picture 4" descr="Welcome to CENIC">
            <a:hlinkClick r:id="rId4"/>
          </p:cNvPr>
          <p:cNvPicPr>
            <a:picLocks noChangeAspect="1" noChangeArrowheads="1"/>
          </p:cNvPicPr>
          <p:nvPr/>
        </p:nvPicPr>
        <p:blipFill>
          <a:blip r:embed="rId5"/>
          <a:srcRect l="2524" t="9302" r="74763" b="16280"/>
          <a:stretch>
            <a:fillRect/>
          </a:stretch>
        </p:blipFill>
        <p:spPr bwMode="auto">
          <a:xfrm>
            <a:off x="4076700" y="2133600"/>
            <a:ext cx="1371600" cy="609600"/>
          </a:xfrm>
          <a:prstGeom prst="rect">
            <a:avLst/>
          </a:prstGeom>
          <a:noFill/>
          <a:ln w="9525">
            <a:noFill/>
            <a:miter lim="800000"/>
            <a:headEnd/>
            <a:tailEnd/>
          </a:ln>
        </p:spPr>
      </p:pic>
      <p:cxnSp>
        <p:nvCxnSpPr>
          <p:cNvPr id="33808" name="Straight Arrow Connector 7"/>
          <p:cNvCxnSpPr>
            <a:cxnSpLocks noChangeShapeType="1"/>
            <a:stCxn id="0" idx="0"/>
          </p:cNvCxnSpPr>
          <p:nvPr/>
        </p:nvCxnSpPr>
        <p:spPr bwMode="auto">
          <a:xfrm rot="16200000" flipH="1">
            <a:off x="3474244" y="2521744"/>
            <a:ext cx="404812" cy="952500"/>
          </a:xfrm>
          <a:prstGeom prst="straightConnector1">
            <a:avLst/>
          </a:prstGeom>
          <a:noFill/>
          <a:ln w="139700" cap="rnd" algn="ctr">
            <a:solidFill>
              <a:schemeClr val="tx1">
                <a:alpha val="61176"/>
              </a:schemeClr>
            </a:solidFill>
            <a:round/>
            <a:headEnd/>
            <a:tailEnd/>
          </a:ln>
        </p:spPr>
      </p:cxnSp>
      <p:pic>
        <p:nvPicPr>
          <p:cNvPr id="33809" name="Picture 5" descr="C:\Documents and Settings\gearinger.jonathan\Local Settings\Temporary Internet Files\Content.IE5\QI2J8HEA\MC900013532[1].wmf"/>
          <p:cNvPicPr>
            <a:picLocks noChangeAspect="1" noChangeArrowheads="1"/>
          </p:cNvPicPr>
          <p:nvPr/>
        </p:nvPicPr>
        <p:blipFill>
          <a:blip r:embed="rId6"/>
          <a:srcRect/>
          <a:stretch>
            <a:fillRect/>
          </a:stretch>
        </p:blipFill>
        <p:spPr bwMode="auto">
          <a:xfrm>
            <a:off x="4572000" y="3505200"/>
            <a:ext cx="765175" cy="1328738"/>
          </a:xfrm>
          <a:prstGeom prst="rect">
            <a:avLst/>
          </a:prstGeom>
          <a:noFill/>
          <a:ln w="9525">
            <a:noFill/>
            <a:miter lim="800000"/>
            <a:headEnd/>
            <a:tailEnd/>
          </a:ln>
        </p:spPr>
      </p:pic>
      <p:sp>
        <p:nvSpPr>
          <p:cNvPr id="16" name="Can 15"/>
          <p:cNvSpPr/>
          <p:nvPr/>
        </p:nvSpPr>
        <p:spPr bwMode="auto">
          <a:xfrm>
            <a:off x="800100" y="2095500"/>
            <a:ext cx="685800" cy="427482"/>
          </a:xfrm>
          <a:prstGeom prst="can">
            <a:avLst>
              <a:gd name="adj" fmla="val 50000"/>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18" name="Can 17"/>
          <p:cNvSpPr/>
          <p:nvPr/>
        </p:nvSpPr>
        <p:spPr bwMode="auto">
          <a:xfrm>
            <a:off x="914400" y="2277618"/>
            <a:ext cx="685800" cy="427482"/>
          </a:xfrm>
          <a:prstGeom prst="can">
            <a:avLst>
              <a:gd name="adj" fmla="val 50000"/>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19" name="Can 18"/>
          <p:cNvSpPr/>
          <p:nvPr/>
        </p:nvSpPr>
        <p:spPr bwMode="auto">
          <a:xfrm>
            <a:off x="1028700" y="2430018"/>
            <a:ext cx="685800" cy="427482"/>
          </a:xfrm>
          <a:prstGeom prst="can">
            <a:avLst>
              <a:gd name="adj" fmla="val 50000"/>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23" name="Can 22"/>
          <p:cNvSpPr/>
          <p:nvPr/>
        </p:nvSpPr>
        <p:spPr bwMode="auto">
          <a:xfrm>
            <a:off x="1828800" y="2095500"/>
            <a:ext cx="685800" cy="427482"/>
          </a:xfrm>
          <a:prstGeom prst="can">
            <a:avLst>
              <a:gd name="adj" fmla="val 50000"/>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24" name="Can 23"/>
          <p:cNvSpPr/>
          <p:nvPr/>
        </p:nvSpPr>
        <p:spPr bwMode="auto">
          <a:xfrm>
            <a:off x="1943100" y="2277618"/>
            <a:ext cx="685800" cy="427482"/>
          </a:xfrm>
          <a:prstGeom prst="can">
            <a:avLst>
              <a:gd name="adj" fmla="val 50000"/>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25" name="Can 24"/>
          <p:cNvSpPr/>
          <p:nvPr/>
        </p:nvSpPr>
        <p:spPr bwMode="auto">
          <a:xfrm>
            <a:off x="2057400" y="2430018"/>
            <a:ext cx="685800" cy="427482"/>
          </a:xfrm>
          <a:prstGeom prst="can">
            <a:avLst>
              <a:gd name="adj" fmla="val 50000"/>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27" name="Rectangle 26"/>
          <p:cNvSpPr/>
          <p:nvPr/>
        </p:nvSpPr>
        <p:spPr>
          <a:xfrm>
            <a:off x="863462" y="1524000"/>
            <a:ext cx="1674113" cy="461665"/>
          </a:xfrm>
          <a:prstGeom prst="rect">
            <a:avLst/>
          </a:prstGeom>
          <a:noFill/>
        </p:spPr>
        <p:txBody>
          <a:bodyPr wrap="none">
            <a:spAutoFit/>
          </a:bodyPr>
          <a:lstStyle/>
          <a:p>
            <a:pPr algn="ctr">
              <a:defRPr/>
            </a:pPr>
            <a:r>
              <a:rPr lang="en-U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Level 3</a:t>
            </a:r>
          </a:p>
          <a:p>
            <a:pPr algn="ctr">
              <a:defRPr/>
            </a:pPr>
            <a:r>
              <a:rPr lang="en-U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Feature Servers</a:t>
            </a:r>
            <a:endParaRPr lang="en-U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9" name="Rectangle 28"/>
          <p:cNvSpPr/>
          <p:nvPr/>
        </p:nvSpPr>
        <p:spPr>
          <a:xfrm>
            <a:off x="952500" y="2047101"/>
            <a:ext cx="397866" cy="276999"/>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AS</a:t>
            </a:r>
            <a:endParaRPr lang="en-US" sz="1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0" name="Rectangle 29"/>
          <p:cNvSpPr/>
          <p:nvPr/>
        </p:nvSpPr>
        <p:spPr>
          <a:xfrm>
            <a:off x="1972383" y="2047101"/>
            <a:ext cx="415498" cy="276999"/>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MS</a:t>
            </a:r>
            <a:endParaRPr lang="en-US" sz="1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2" name="Can 31"/>
          <p:cNvSpPr/>
          <p:nvPr/>
        </p:nvSpPr>
        <p:spPr bwMode="auto">
          <a:xfrm>
            <a:off x="2971800" y="2430018"/>
            <a:ext cx="685800" cy="427482"/>
          </a:xfrm>
          <a:prstGeom prst="can">
            <a:avLst>
              <a:gd name="adj" fmla="val 50000"/>
            </a:avLst>
          </a:prstGeom>
          <a:gradFill>
            <a:gsLst>
              <a:gs pos="0">
                <a:srgbClr val="DDEBCF"/>
              </a:gs>
              <a:gs pos="50000">
                <a:srgbClr val="9CB86E"/>
              </a:gs>
              <a:gs pos="100000">
                <a:srgbClr val="156B13"/>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33" name="Can 32"/>
          <p:cNvSpPr/>
          <p:nvPr/>
        </p:nvSpPr>
        <p:spPr bwMode="auto">
          <a:xfrm>
            <a:off x="2857500" y="2582418"/>
            <a:ext cx="685800" cy="427482"/>
          </a:xfrm>
          <a:prstGeom prst="can">
            <a:avLst>
              <a:gd name="adj" fmla="val 50000"/>
            </a:avLst>
          </a:prstGeom>
          <a:gradFill>
            <a:gsLst>
              <a:gs pos="0">
                <a:srgbClr val="DDEBCF"/>
              </a:gs>
              <a:gs pos="50000">
                <a:srgbClr val="9CB86E"/>
              </a:gs>
              <a:gs pos="100000">
                <a:srgbClr val="156B13"/>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34" name="Can 33"/>
          <p:cNvSpPr/>
          <p:nvPr/>
        </p:nvSpPr>
        <p:spPr bwMode="auto">
          <a:xfrm>
            <a:off x="1714500" y="2933700"/>
            <a:ext cx="685800" cy="427482"/>
          </a:xfrm>
          <a:prstGeom prst="can">
            <a:avLst>
              <a:gd name="adj" fmla="val 50000"/>
            </a:avLst>
          </a:prstGeom>
          <a:gradFill>
            <a:gsLst>
              <a:gs pos="0">
                <a:srgbClr val="DDEBCF"/>
              </a:gs>
              <a:gs pos="50000">
                <a:srgbClr val="9CB86E"/>
              </a:gs>
              <a:gs pos="100000">
                <a:srgbClr val="156B13"/>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35" name="Can 34"/>
          <p:cNvSpPr/>
          <p:nvPr/>
        </p:nvSpPr>
        <p:spPr bwMode="auto">
          <a:xfrm>
            <a:off x="1600200" y="3086100"/>
            <a:ext cx="685800" cy="427482"/>
          </a:xfrm>
          <a:prstGeom prst="can">
            <a:avLst>
              <a:gd name="adj" fmla="val 50000"/>
            </a:avLst>
          </a:prstGeom>
          <a:gradFill>
            <a:gsLst>
              <a:gs pos="0">
                <a:srgbClr val="DDEBCF"/>
              </a:gs>
              <a:gs pos="50000">
                <a:srgbClr val="9CB86E"/>
              </a:gs>
              <a:gs pos="100000">
                <a:srgbClr val="156B13"/>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36" name="Rectangle 35"/>
          <p:cNvSpPr/>
          <p:nvPr/>
        </p:nvSpPr>
        <p:spPr>
          <a:xfrm>
            <a:off x="2958626" y="2552700"/>
            <a:ext cx="508474" cy="276999"/>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200" b="1" dirty="0">
                <a:ln w="11430"/>
                <a:solidFill>
                  <a:srgbClr val="FFC000"/>
                </a:solidFill>
                <a:effectLst>
                  <a:outerShdw blurRad="50800" dist="39000" dir="5460000" algn="tl">
                    <a:srgbClr val="000000">
                      <a:alpha val="38000"/>
                    </a:srgbClr>
                  </a:outerShdw>
                </a:effectLst>
              </a:rPr>
              <a:t>SBC</a:t>
            </a:r>
            <a:endParaRPr lang="en-US" sz="1200" b="1" dirty="0">
              <a:ln w="11430"/>
              <a:solidFill>
                <a:srgbClr val="FFC000"/>
              </a:solidFill>
              <a:effectLst>
                <a:outerShdw blurRad="50800" dist="39000" dir="5460000" algn="tl">
                  <a:srgbClr val="000000">
                    <a:alpha val="38000"/>
                  </a:srgbClr>
                </a:outerShdw>
              </a:effectLst>
            </a:endParaRPr>
          </a:p>
        </p:txBody>
      </p:sp>
      <p:sp>
        <p:nvSpPr>
          <p:cNvPr id="37" name="Rectangle 36"/>
          <p:cNvSpPr/>
          <p:nvPr/>
        </p:nvSpPr>
        <p:spPr>
          <a:xfrm>
            <a:off x="1701326" y="3075801"/>
            <a:ext cx="508474" cy="276999"/>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200" b="1" dirty="0">
                <a:ln w="11430"/>
                <a:solidFill>
                  <a:srgbClr val="FFC000"/>
                </a:solidFill>
                <a:effectLst>
                  <a:outerShdw blurRad="50800" dist="39000" dir="5460000" algn="tl">
                    <a:srgbClr val="000000">
                      <a:alpha val="38000"/>
                    </a:srgbClr>
                  </a:outerShdw>
                </a:effectLst>
              </a:rPr>
              <a:t>SBC</a:t>
            </a:r>
            <a:endParaRPr lang="en-US" sz="1200" b="1" dirty="0">
              <a:ln w="11430"/>
              <a:solidFill>
                <a:srgbClr val="FFC000"/>
              </a:solidFill>
              <a:effectLst>
                <a:outerShdw blurRad="50800" dist="39000" dir="5460000" algn="tl">
                  <a:srgbClr val="000000">
                    <a:alpha val="38000"/>
                  </a:srgbClr>
                </a:outerShdw>
              </a:effectLst>
            </a:endParaRPr>
          </a:p>
        </p:txBody>
      </p:sp>
      <p:sp>
        <p:nvSpPr>
          <p:cNvPr id="40" name="Can 39"/>
          <p:cNvSpPr/>
          <p:nvPr/>
        </p:nvSpPr>
        <p:spPr bwMode="auto">
          <a:xfrm>
            <a:off x="4800600" y="4648200"/>
            <a:ext cx="685800" cy="427482"/>
          </a:xfrm>
          <a:prstGeom prst="can">
            <a:avLst>
              <a:gd name="adj" fmla="val 50000"/>
            </a:avLst>
          </a:prstGeom>
          <a:gradFill>
            <a:gsLst>
              <a:gs pos="0">
                <a:srgbClr val="DDEBCF"/>
              </a:gs>
              <a:gs pos="50000">
                <a:srgbClr val="9CB86E"/>
              </a:gs>
              <a:gs pos="100000">
                <a:srgbClr val="156B13"/>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41" name="Rectangle 40"/>
          <p:cNvSpPr/>
          <p:nvPr/>
        </p:nvSpPr>
        <p:spPr>
          <a:xfrm>
            <a:off x="4901726" y="4648200"/>
            <a:ext cx="508474" cy="276999"/>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200" b="1" dirty="0">
                <a:ln w="11430"/>
                <a:solidFill>
                  <a:srgbClr val="FFC000"/>
                </a:solidFill>
                <a:effectLst>
                  <a:outerShdw blurRad="50800" dist="39000" dir="5460000" algn="tl">
                    <a:srgbClr val="000000">
                      <a:alpha val="38000"/>
                    </a:srgbClr>
                  </a:outerShdw>
                </a:effectLst>
              </a:rPr>
              <a:t>SBC</a:t>
            </a:r>
            <a:endParaRPr lang="en-US" sz="1200" b="1" dirty="0">
              <a:ln w="11430"/>
              <a:solidFill>
                <a:srgbClr val="FFC000"/>
              </a:solidFill>
              <a:effectLst>
                <a:outerShdw blurRad="50800" dist="39000" dir="5460000" algn="tl">
                  <a:srgbClr val="000000">
                    <a:alpha val="38000"/>
                  </a:srgbClr>
                </a:outerShdw>
              </a:effectLst>
            </a:endParaRPr>
          </a:p>
        </p:txBody>
      </p:sp>
      <p:sp>
        <p:nvSpPr>
          <p:cNvPr id="42" name="Can 41"/>
          <p:cNvSpPr/>
          <p:nvPr/>
        </p:nvSpPr>
        <p:spPr bwMode="auto">
          <a:xfrm>
            <a:off x="4381500" y="3248799"/>
            <a:ext cx="685800" cy="427482"/>
          </a:xfrm>
          <a:prstGeom prst="can">
            <a:avLst>
              <a:gd name="adj" fmla="val 50000"/>
            </a:avLst>
          </a:prstGeom>
          <a:gradFill>
            <a:gsLst>
              <a:gs pos="0">
                <a:srgbClr val="DDEBCF"/>
              </a:gs>
              <a:gs pos="50000">
                <a:srgbClr val="9CB86E"/>
              </a:gs>
              <a:gs pos="100000">
                <a:srgbClr val="156B13"/>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43" name="Rectangle 42"/>
          <p:cNvSpPr/>
          <p:nvPr/>
        </p:nvSpPr>
        <p:spPr>
          <a:xfrm>
            <a:off x="4482626" y="3238500"/>
            <a:ext cx="508474" cy="276999"/>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200" b="1" dirty="0">
                <a:ln w="11430"/>
                <a:solidFill>
                  <a:srgbClr val="FFC000"/>
                </a:solidFill>
                <a:effectLst>
                  <a:outerShdw blurRad="50800" dist="39000" dir="5460000" algn="tl">
                    <a:srgbClr val="000000">
                      <a:alpha val="38000"/>
                    </a:srgbClr>
                  </a:outerShdw>
                </a:effectLst>
              </a:rPr>
              <a:t>SBC</a:t>
            </a:r>
            <a:endParaRPr lang="en-US" sz="1200" b="1" dirty="0">
              <a:ln w="11430"/>
              <a:solidFill>
                <a:srgbClr val="FFC000"/>
              </a:solidFill>
              <a:effectLst>
                <a:outerShdw blurRad="50800" dist="39000" dir="5460000" algn="tl">
                  <a:srgbClr val="000000">
                    <a:alpha val="38000"/>
                  </a:srgbClr>
                </a:outerShdw>
              </a:effectLst>
            </a:endParaRPr>
          </a:p>
        </p:txBody>
      </p:sp>
      <p:sp>
        <p:nvSpPr>
          <p:cNvPr id="49" name="Rectangle 48"/>
          <p:cNvSpPr/>
          <p:nvPr/>
        </p:nvSpPr>
        <p:spPr>
          <a:xfrm>
            <a:off x="2529854" y="3238500"/>
            <a:ext cx="1508746" cy="276999"/>
          </a:xfrm>
          <a:prstGeom prst="rect">
            <a:avLst/>
          </a:prstGeom>
          <a:noFill/>
        </p:spPr>
        <p:txBody>
          <a:bodyPr wrap="non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sz="1200" b="1" dirty="0">
                <a:ln w="50800"/>
                <a:solidFill>
                  <a:schemeClr val="bg1">
                    <a:shade val="50000"/>
                  </a:schemeClr>
                </a:solidFill>
              </a:rPr>
              <a:t>CENIC 10Gb</a:t>
            </a:r>
            <a:r>
              <a:rPr lang="en-US" sz="1200" b="1" dirty="0">
                <a:ln w="50800"/>
                <a:solidFill>
                  <a:schemeClr val="bg1">
                    <a:shade val="50000"/>
                  </a:schemeClr>
                </a:solidFill>
              </a:rPr>
              <a:t> </a:t>
            </a:r>
            <a:r>
              <a:rPr lang="en-US" sz="1200" b="1" dirty="0">
                <a:ln w="50800"/>
                <a:solidFill>
                  <a:schemeClr val="bg1">
                    <a:shade val="50000"/>
                  </a:schemeClr>
                </a:solidFill>
              </a:rPr>
              <a:t>HSIP</a:t>
            </a:r>
          </a:p>
        </p:txBody>
      </p:sp>
      <p:sp>
        <p:nvSpPr>
          <p:cNvPr id="50" name="Can 49"/>
          <p:cNvSpPr/>
          <p:nvPr/>
        </p:nvSpPr>
        <p:spPr bwMode="auto">
          <a:xfrm>
            <a:off x="6210300" y="3230118"/>
            <a:ext cx="685800" cy="427482"/>
          </a:xfrm>
          <a:prstGeom prst="can">
            <a:avLst>
              <a:gd name="adj" fmla="val 50000"/>
            </a:avLst>
          </a:prstGeom>
          <a:gradFill>
            <a:gsLst>
              <a:gs pos="0">
                <a:srgbClr val="DDEBCF"/>
              </a:gs>
              <a:gs pos="50000">
                <a:srgbClr val="9CB86E"/>
              </a:gs>
              <a:gs pos="100000">
                <a:srgbClr val="156B13"/>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51" name="Rectangle 50"/>
          <p:cNvSpPr/>
          <p:nvPr/>
        </p:nvSpPr>
        <p:spPr>
          <a:xfrm>
            <a:off x="6311426" y="3230118"/>
            <a:ext cx="508474" cy="276999"/>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200" b="1" dirty="0">
                <a:ln w="11430"/>
                <a:solidFill>
                  <a:srgbClr val="FFC000"/>
                </a:solidFill>
                <a:effectLst>
                  <a:outerShdw blurRad="50800" dist="39000" dir="5460000" algn="tl">
                    <a:srgbClr val="000000">
                      <a:alpha val="38000"/>
                    </a:srgbClr>
                  </a:outerShdw>
                </a:effectLst>
              </a:rPr>
              <a:t>SBC</a:t>
            </a:r>
            <a:endParaRPr lang="en-US" sz="1200" b="1" dirty="0">
              <a:ln w="11430"/>
              <a:solidFill>
                <a:srgbClr val="FFC000"/>
              </a:solidFill>
              <a:effectLst>
                <a:outerShdw blurRad="50800" dist="39000" dir="5460000" algn="tl">
                  <a:srgbClr val="000000">
                    <a:alpha val="38000"/>
                  </a:srgbClr>
                </a:outerShdw>
              </a:effectLst>
            </a:endParaRPr>
          </a:p>
        </p:txBody>
      </p:sp>
      <p:pic>
        <p:nvPicPr>
          <p:cNvPr id="33858" name="Picture 10" descr="C:\Documents and Settings\gearinger.jonathan\Local Settings\Temporary Internet Files\Content.IE5\JYLMYHYZ\MC900335636[1].wmf"/>
          <p:cNvPicPr>
            <a:picLocks noChangeAspect="1" noChangeArrowheads="1"/>
          </p:cNvPicPr>
          <p:nvPr/>
        </p:nvPicPr>
        <p:blipFill>
          <a:blip r:embed="rId3"/>
          <a:srcRect/>
          <a:stretch>
            <a:fillRect/>
          </a:stretch>
        </p:blipFill>
        <p:spPr bwMode="auto">
          <a:xfrm>
            <a:off x="7886700" y="5324475"/>
            <a:ext cx="992188" cy="542925"/>
          </a:xfrm>
          <a:prstGeom prst="rect">
            <a:avLst/>
          </a:prstGeom>
          <a:noFill/>
          <a:ln w="9525">
            <a:noFill/>
            <a:miter lim="800000"/>
            <a:headEnd/>
            <a:tailEnd/>
          </a:ln>
        </p:spPr>
      </p:pic>
      <p:sp>
        <p:nvSpPr>
          <p:cNvPr id="58" name="Cloud"/>
          <p:cNvSpPr>
            <a:spLocks noChangeAspect="1" noEditPoints="1" noChangeArrowheads="1"/>
          </p:cNvSpPr>
          <p:nvPr/>
        </p:nvSpPr>
        <p:spPr bwMode="auto">
          <a:xfrm rot="4977805">
            <a:off x="3452019" y="3280569"/>
            <a:ext cx="2859088" cy="183515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cxnSp>
        <p:nvCxnSpPr>
          <p:cNvPr id="33860" name="Straight Arrow Connector 69"/>
          <p:cNvCxnSpPr>
            <a:cxnSpLocks noChangeShapeType="1"/>
            <a:stCxn id="0" idx="0"/>
            <a:endCxn id="0" idx="0"/>
          </p:cNvCxnSpPr>
          <p:nvPr/>
        </p:nvCxnSpPr>
        <p:spPr bwMode="auto">
          <a:xfrm rot="5400000" flipH="1" flipV="1">
            <a:off x="6992144" y="4080669"/>
            <a:ext cx="1588" cy="800100"/>
          </a:xfrm>
          <a:prstGeom prst="straightConnector1">
            <a:avLst/>
          </a:prstGeom>
          <a:noFill/>
          <a:ln w="63500" cap="rnd" algn="ctr">
            <a:solidFill>
              <a:schemeClr val="tx1">
                <a:alpha val="61176"/>
              </a:schemeClr>
            </a:solidFill>
            <a:round/>
            <a:headEnd/>
            <a:tailEnd/>
          </a:ln>
        </p:spPr>
      </p:cxnSp>
      <p:sp>
        <p:nvSpPr>
          <p:cNvPr id="71" name="Can 70"/>
          <p:cNvSpPr/>
          <p:nvPr/>
        </p:nvSpPr>
        <p:spPr bwMode="auto">
          <a:xfrm>
            <a:off x="7048500" y="4267200"/>
            <a:ext cx="685800" cy="427482"/>
          </a:xfrm>
          <a:prstGeom prst="can">
            <a:avLst>
              <a:gd name="adj" fmla="val 50000"/>
            </a:avLst>
          </a:prstGeom>
          <a:gradFill>
            <a:gsLst>
              <a:gs pos="0">
                <a:srgbClr val="DDEBCF"/>
              </a:gs>
              <a:gs pos="50000">
                <a:srgbClr val="9CB86E"/>
              </a:gs>
              <a:gs pos="100000">
                <a:srgbClr val="156B13"/>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72" name="Rectangle 71"/>
          <p:cNvSpPr/>
          <p:nvPr/>
        </p:nvSpPr>
        <p:spPr>
          <a:xfrm>
            <a:off x="7060435" y="4267200"/>
            <a:ext cx="686855" cy="276999"/>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200" b="1" dirty="0">
                <a:ln w="11430"/>
                <a:solidFill>
                  <a:srgbClr val="FFC000"/>
                </a:solidFill>
                <a:effectLst>
                  <a:outerShdw blurRad="50800" dist="39000" dir="5460000" algn="tl">
                    <a:srgbClr val="000000">
                      <a:alpha val="38000"/>
                    </a:srgbClr>
                  </a:outerShdw>
                </a:effectLst>
              </a:rPr>
              <a:t>IP PBX</a:t>
            </a:r>
            <a:endParaRPr lang="en-US" sz="1200" b="1" dirty="0">
              <a:ln w="11430"/>
              <a:solidFill>
                <a:srgbClr val="FFC000"/>
              </a:solidFill>
              <a:effectLst>
                <a:outerShdw blurRad="50800" dist="39000" dir="5460000" algn="tl">
                  <a:srgbClr val="000000">
                    <a:alpha val="38000"/>
                  </a:srgbClr>
                </a:outerShdw>
              </a:effectLst>
            </a:endParaRPr>
          </a:p>
        </p:txBody>
      </p:sp>
      <p:sp>
        <p:nvSpPr>
          <p:cNvPr id="73" name="Can 72"/>
          <p:cNvSpPr/>
          <p:nvPr/>
        </p:nvSpPr>
        <p:spPr bwMode="auto">
          <a:xfrm>
            <a:off x="6324600" y="5323985"/>
            <a:ext cx="685800" cy="427482"/>
          </a:xfrm>
          <a:prstGeom prst="can">
            <a:avLst>
              <a:gd name="adj" fmla="val 50000"/>
            </a:avLst>
          </a:prstGeom>
          <a:gradFill>
            <a:gsLst>
              <a:gs pos="0">
                <a:srgbClr val="DDEBCF"/>
              </a:gs>
              <a:gs pos="50000">
                <a:srgbClr val="9CB86E"/>
              </a:gs>
              <a:gs pos="100000">
                <a:srgbClr val="156B13"/>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74" name="Rectangle 73"/>
          <p:cNvSpPr/>
          <p:nvPr/>
        </p:nvSpPr>
        <p:spPr>
          <a:xfrm>
            <a:off x="6497490" y="5323985"/>
            <a:ext cx="441146" cy="276999"/>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200" b="1" dirty="0">
                <a:ln w="11430"/>
                <a:solidFill>
                  <a:srgbClr val="FFC000"/>
                </a:solidFill>
                <a:effectLst>
                  <a:outerShdw blurRad="50800" dist="39000" dir="5460000" algn="tl">
                    <a:srgbClr val="000000">
                      <a:alpha val="38000"/>
                    </a:srgbClr>
                  </a:outerShdw>
                </a:effectLst>
              </a:rPr>
              <a:t>PRI</a:t>
            </a:r>
            <a:endParaRPr lang="en-US" sz="1200" b="1" dirty="0">
              <a:ln w="11430"/>
              <a:solidFill>
                <a:srgbClr val="FFC000"/>
              </a:solidFill>
              <a:effectLst>
                <a:outerShdw blurRad="50800" dist="39000" dir="5460000" algn="tl">
                  <a:srgbClr val="000000">
                    <a:alpha val="38000"/>
                  </a:srgbClr>
                </a:outerShdw>
              </a:effectLst>
            </a:endParaRPr>
          </a:p>
        </p:txBody>
      </p:sp>
      <p:sp>
        <p:nvSpPr>
          <p:cNvPr id="82" name="Can 81"/>
          <p:cNvSpPr/>
          <p:nvPr/>
        </p:nvSpPr>
        <p:spPr bwMode="auto">
          <a:xfrm>
            <a:off x="7124700" y="5362085"/>
            <a:ext cx="685800" cy="427482"/>
          </a:xfrm>
          <a:prstGeom prst="can">
            <a:avLst>
              <a:gd name="adj" fmla="val 50000"/>
            </a:avLst>
          </a:prstGeom>
          <a:gradFill>
            <a:gsLst>
              <a:gs pos="0">
                <a:srgbClr val="DDEBCF"/>
              </a:gs>
              <a:gs pos="50000">
                <a:srgbClr val="9CB86E"/>
              </a:gs>
              <a:gs pos="100000">
                <a:srgbClr val="156B13"/>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83" name="Rectangle 82"/>
          <p:cNvSpPr/>
          <p:nvPr/>
        </p:nvSpPr>
        <p:spPr>
          <a:xfrm>
            <a:off x="7229833" y="5362085"/>
            <a:ext cx="500458" cy="276999"/>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200" b="1" dirty="0">
                <a:ln w="11430"/>
                <a:solidFill>
                  <a:srgbClr val="FFC000"/>
                </a:solidFill>
                <a:effectLst>
                  <a:outerShdw blurRad="50800" dist="39000" dir="5460000" algn="tl">
                    <a:srgbClr val="000000">
                      <a:alpha val="38000"/>
                    </a:srgbClr>
                  </a:outerShdw>
                </a:effectLst>
              </a:rPr>
              <a:t>PBX</a:t>
            </a:r>
            <a:endParaRPr lang="en-US" sz="1200" b="1" dirty="0">
              <a:ln w="11430"/>
              <a:solidFill>
                <a:srgbClr val="FFC000"/>
              </a:solidFill>
              <a:effectLst>
                <a:outerShdw blurRad="50800" dist="39000" dir="5460000" algn="tl">
                  <a:srgbClr val="000000">
                    <a:alpha val="38000"/>
                  </a:srgbClr>
                </a:outerShdw>
              </a:effectLst>
            </a:endParaRPr>
          </a:p>
        </p:txBody>
      </p:sp>
      <p:pic>
        <p:nvPicPr>
          <p:cNvPr id="33873" name="Picture 10" descr="C:\Documents and Settings\gearinger.jonathan\Local Settings\Temporary Internet Files\Content.IE5\JYLMYHYZ\MC900335636[1].wmf"/>
          <p:cNvPicPr>
            <a:picLocks noChangeAspect="1" noChangeArrowheads="1"/>
          </p:cNvPicPr>
          <p:nvPr/>
        </p:nvPicPr>
        <p:blipFill>
          <a:blip r:embed="rId3"/>
          <a:srcRect/>
          <a:stretch>
            <a:fillRect/>
          </a:stretch>
        </p:blipFill>
        <p:spPr bwMode="auto">
          <a:xfrm>
            <a:off x="7239000" y="3200400"/>
            <a:ext cx="992188" cy="542925"/>
          </a:xfrm>
          <a:prstGeom prst="rect">
            <a:avLst/>
          </a:prstGeom>
          <a:noFill/>
          <a:ln w="9525">
            <a:noFill/>
            <a:miter lim="800000"/>
            <a:headEnd/>
            <a:tailEnd/>
          </a:ln>
        </p:spPr>
      </p:pic>
      <p:sp>
        <p:nvSpPr>
          <p:cNvPr id="96" name="Rectangle 95"/>
          <p:cNvSpPr/>
          <p:nvPr/>
        </p:nvSpPr>
        <p:spPr>
          <a:xfrm>
            <a:off x="6563396" y="2895600"/>
            <a:ext cx="1105239" cy="276999"/>
          </a:xfrm>
          <a:prstGeom prst="rect">
            <a:avLst/>
          </a:prstGeom>
          <a:noFill/>
        </p:spPr>
        <p:txBody>
          <a:bodyPr wrap="none">
            <a:spAutoFit/>
          </a:bodyPr>
          <a:lstStyle/>
          <a:p>
            <a:pPr algn="ctr">
              <a:defRPr/>
            </a:pPr>
            <a:r>
              <a:rPr lang="en-US" sz="1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IP CENTREX</a:t>
            </a:r>
          </a:p>
        </p:txBody>
      </p:sp>
      <p:sp>
        <p:nvSpPr>
          <p:cNvPr id="97" name="Rectangle 96"/>
          <p:cNvSpPr/>
          <p:nvPr/>
        </p:nvSpPr>
        <p:spPr>
          <a:xfrm>
            <a:off x="6473628" y="3886200"/>
            <a:ext cx="1284775" cy="276999"/>
          </a:xfrm>
          <a:prstGeom prst="rect">
            <a:avLst/>
          </a:prstGeom>
          <a:noFill/>
        </p:spPr>
        <p:txBody>
          <a:bodyPr wrap="none">
            <a:spAutoFit/>
          </a:bodyPr>
          <a:lstStyle/>
          <a:p>
            <a:pPr algn="ctr">
              <a:defRPr/>
            </a:pPr>
            <a:r>
              <a:rPr lang="en-US" sz="1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SIP TRUNKING</a:t>
            </a:r>
          </a:p>
        </p:txBody>
      </p:sp>
      <p:sp>
        <p:nvSpPr>
          <p:cNvPr id="98" name="Rectangle 97"/>
          <p:cNvSpPr/>
          <p:nvPr/>
        </p:nvSpPr>
        <p:spPr>
          <a:xfrm>
            <a:off x="6623283" y="4914900"/>
            <a:ext cx="985462" cy="276999"/>
          </a:xfrm>
          <a:prstGeom prst="rect">
            <a:avLst/>
          </a:prstGeom>
          <a:noFill/>
        </p:spPr>
        <p:txBody>
          <a:bodyPr wrap="none">
            <a:spAutoFit/>
          </a:bodyPr>
          <a:lstStyle/>
          <a:p>
            <a:pPr algn="ctr">
              <a:defRPr/>
            </a:pPr>
            <a:r>
              <a:rPr lang="en-US" sz="1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SIP TO PRI</a:t>
            </a:r>
          </a:p>
        </p:txBody>
      </p:sp>
      <p:pic>
        <p:nvPicPr>
          <p:cNvPr id="33877" name="Picture 11"/>
          <p:cNvPicPr>
            <a:picLocks noChangeAspect="1" noChangeArrowheads="1"/>
          </p:cNvPicPr>
          <p:nvPr/>
        </p:nvPicPr>
        <p:blipFill>
          <a:blip r:embed="rId7"/>
          <a:srcRect/>
          <a:stretch>
            <a:fillRect/>
          </a:stretch>
        </p:blipFill>
        <p:spPr bwMode="auto">
          <a:xfrm>
            <a:off x="533400" y="3773488"/>
            <a:ext cx="533400" cy="646112"/>
          </a:xfrm>
          <a:prstGeom prst="rect">
            <a:avLst/>
          </a:prstGeom>
          <a:noFill/>
          <a:ln w="9525">
            <a:noFill/>
            <a:miter lim="800000"/>
            <a:headEnd/>
            <a:tailEnd/>
          </a:ln>
        </p:spPr>
      </p:pic>
      <p:sp>
        <p:nvSpPr>
          <p:cNvPr id="100" name="Rectangle 99"/>
          <p:cNvSpPr/>
          <p:nvPr/>
        </p:nvSpPr>
        <p:spPr>
          <a:xfrm>
            <a:off x="158830" y="4381500"/>
            <a:ext cx="1356461" cy="461665"/>
          </a:xfrm>
          <a:prstGeom prst="rect">
            <a:avLst/>
          </a:prstGeom>
          <a:noFill/>
        </p:spPr>
        <p:txBody>
          <a:bodyPr wrap="none">
            <a:spAutoFit/>
          </a:bodyPr>
          <a:lstStyle/>
          <a:p>
            <a:pPr algn="ctr">
              <a:defRPr/>
            </a:pPr>
            <a:r>
              <a:rPr lang="en-U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Level 3 </a:t>
            </a:r>
          </a:p>
          <a:p>
            <a:pPr algn="ctr">
              <a:defRPr/>
            </a:pPr>
            <a:r>
              <a:rPr lang="en-U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TDM Network</a:t>
            </a:r>
          </a:p>
        </p:txBody>
      </p:sp>
      <p:cxnSp>
        <p:nvCxnSpPr>
          <p:cNvPr id="33879" name="Straight Arrow Connector 100"/>
          <p:cNvCxnSpPr>
            <a:cxnSpLocks noChangeShapeType="1"/>
            <a:endCxn id="0" idx="0"/>
          </p:cNvCxnSpPr>
          <p:nvPr/>
        </p:nvCxnSpPr>
        <p:spPr bwMode="auto">
          <a:xfrm>
            <a:off x="5829300" y="4457700"/>
            <a:ext cx="762000" cy="23813"/>
          </a:xfrm>
          <a:prstGeom prst="straightConnector1">
            <a:avLst/>
          </a:prstGeom>
          <a:noFill/>
          <a:ln w="63500" cap="rnd" algn="ctr">
            <a:solidFill>
              <a:schemeClr val="tx1">
                <a:alpha val="61176"/>
              </a:schemeClr>
            </a:solidFill>
            <a:round/>
            <a:headEnd/>
            <a:tailEnd/>
          </a:ln>
        </p:spPr>
      </p:cxnSp>
      <p:sp>
        <p:nvSpPr>
          <p:cNvPr id="102" name="Can 101"/>
          <p:cNvSpPr/>
          <p:nvPr/>
        </p:nvSpPr>
        <p:spPr bwMode="auto">
          <a:xfrm>
            <a:off x="6248400" y="4267200"/>
            <a:ext cx="685800" cy="427482"/>
          </a:xfrm>
          <a:prstGeom prst="can">
            <a:avLst>
              <a:gd name="adj" fmla="val 50000"/>
            </a:avLst>
          </a:prstGeom>
          <a:gradFill>
            <a:gsLst>
              <a:gs pos="0">
                <a:srgbClr val="DDEBCF"/>
              </a:gs>
              <a:gs pos="50000">
                <a:srgbClr val="9CB86E"/>
              </a:gs>
              <a:gs pos="100000">
                <a:srgbClr val="156B13"/>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103" name="Rectangle 102"/>
          <p:cNvSpPr/>
          <p:nvPr/>
        </p:nvSpPr>
        <p:spPr>
          <a:xfrm>
            <a:off x="6349526" y="4267200"/>
            <a:ext cx="508474" cy="276999"/>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200" b="1" dirty="0">
                <a:ln w="11430"/>
                <a:solidFill>
                  <a:srgbClr val="FFC000"/>
                </a:solidFill>
                <a:effectLst>
                  <a:outerShdw blurRad="50800" dist="39000" dir="5460000" algn="tl">
                    <a:srgbClr val="000000">
                      <a:alpha val="38000"/>
                    </a:srgbClr>
                  </a:outerShdw>
                </a:effectLst>
              </a:rPr>
              <a:t>SBC</a:t>
            </a:r>
            <a:endParaRPr lang="en-US" sz="1200" b="1" dirty="0">
              <a:ln w="11430"/>
              <a:solidFill>
                <a:srgbClr val="FFC000"/>
              </a:solidFill>
              <a:effectLst>
                <a:outerShdw blurRad="50800" dist="39000" dir="5460000" algn="tl">
                  <a:srgbClr val="000000">
                    <a:alpha val="38000"/>
                  </a:srgbClr>
                </a:outerShdw>
              </a:effectLst>
            </a:endParaRPr>
          </a:p>
        </p:txBody>
      </p:sp>
      <p:pic>
        <p:nvPicPr>
          <p:cNvPr id="33884" name="Picture 93" descr="CCCLogo"/>
          <p:cNvPicPr>
            <a:picLocks noChangeAspect="1" noChangeArrowheads="1"/>
          </p:cNvPicPr>
          <p:nvPr/>
        </p:nvPicPr>
        <p:blipFill>
          <a:blip r:embed="rId8"/>
          <a:srcRect/>
          <a:stretch>
            <a:fillRect/>
          </a:stretch>
        </p:blipFill>
        <p:spPr bwMode="auto">
          <a:xfrm>
            <a:off x="7315200" y="1541463"/>
            <a:ext cx="554038" cy="554037"/>
          </a:xfrm>
          <a:prstGeom prst="rect">
            <a:avLst/>
          </a:prstGeom>
          <a:noFill/>
          <a:ln w="9525">
            <a:noFill/>
            <a:miter lim="800000"/>
            <a:headEnd/>
            <a:tailEnd/>
          </a:ln>
        </p:spPr>
      </p:pic>
      <p:pic>
        <p:nvPicPr>
          <p:cNvPr id="33885" name="Picture 95" descr="K12HSNLogo"/>
          <p:cNvPicPr>
            <a:picLocks noChangeAspect="1" noChangeArrowheads="1"/>
          </p:cNvPicPr>
          <p:nvPr/>
        </p:nvPicPr>
        <p:blipFill>
          <a:blip r:embed="rId9"/>
          <a:srcRect/>
          <a:stretch>
            <a:fillRect/>
          </a:stretch>
        </p:blipFill>
        <p:spPr bwMode="auto">
          <a:xfrm>
            <a:off x="7010400" y="2133600"/>
            <a:ext cx="703263" cy="409575"/>
          </a:xfrm>
          <a:prstGeom prst="rect">
            <a:avLst/>
          </a:prstGeom>
          <a:noFill/>
          <a:ln w="9525">
            <a:noFill/>
            <a:miter lim="800000"/>
            <a:headEnd/>
            <a:tailEnd/>
          </a:ln>
        </p:spPr>
      </p:pic>
      <p:pic>
        <p:nvPicPr>
          <p:cNvPr id="33886" name="Picture 99" descr="California_State_University_Seal"/>
          <p:cNvPicPr>
            <a:picLocks noChangeAspect="1" noChangeArrowheads="1"/>
          </p:cNvPicPr>
          <p:nvPr/>
        </p:nvPicPr>
        <p:blipFill>
          <a:blip r:embed="rId10"/>
          <a:srcRect/>
          <a:stretch>
            <a:fillRect/>
          </a:stretch>
        </p:blipFill>
        <p:spPr bwMode="auto">
          <a:xfrm>
            <a:off x="6400800" y="1447800"/>
            <a:ext cx="774700" cy="771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817" name="Straight Arrow Connector 65"/>
          <p:cNvCxnSpPr>
            <a:cxnSpLocks noChangeShapeType="1"/>
            <a:stCxn id="0" idx="0"/>
            <a:endCxn id="0" idx="1"/>
          </p:cNvCxnSpPr>
          <p:nvPr/>
        </p:nvCxnSpPr>
        <p:spPr bwMode="auto">
          <a:xfrm rot="16200000" flipH="1">
            <a:off x="604045" y="5437981"/>
            <a:ext cx="849312" cy="3175"/>
          </a:xfrm>
          <a:prstGeom prst="straightConnector1">
            <a:avLst/>
          </a:prstGeom>
          <a:noFill/>
          <a:ln w="139700" cap="rnd" algn="ctr">
            <a:solidFill>
              <a:schemeClr val="tx1">
                <a:alpha val="61176"/>
              </a:schemeClr>
            </a:solidFill>
            <a:round/>
            <a:headEnd/>
            <a:tailEnd type="triangle" w="med" len="med"/>
          </a:ln>
        </p:spPr>
      </p:cxnSp>
      <p:cxnSp>
        <p:nvCxnSpPr>
          <p:cNvPr id="34818" name="Straight Arrow Connector 56"/>
          <p:cNvCxnSpPr>
            <a:cxnSpLocks noChangeShapeType="1"/>
            <a:endCxn id="0" idx="1"/>
          </p:cNvCxnSpPr>
          <p:nvPr/>
        </p:nvCxnSpPr>
        <p:spPr bwMode="auto">
          <a:xfrm rot="5400000">
            <a:off x="334963" y="4106863"/>
            <a:ext cx="1387475" cy="3175"/>
          </a:xfrm>
          <a:prstGeom prst="straightConnector1">
            <a:avLst/>
          </a:prstGeom>
          <a:noFill/>
          <a:ln w="139700" cap="rnd" algn="ctr">
            <a:solidFill>
              <a:schemeClr val="tx1">
                <a:alpha val="61176"/>
              </a:schemeClr>
            </a:solidFill>
            <a:round/>
            <a:headEnd/>
            <a:tailEnd type="triangle" w="med" len="med"/>
          </a:ln>
        </p:spPr>
      </p:cxnSp>
      <p:sp>
        <p:nvSpPr>
          <p:cNvPr id="59" name="Can 58"/>
          <p:cNvSpPr/>
          <p:nvPr/>
        </p:nvSpPr>
        <p:spPr bwMode="auto">
          <a:xfrm>
            <a:off x="685800" y="4800600"/>
            <a:ext cx="685800" cy="427482"/>
          </a:xfrm>
          <a:prstGeom prst="can">
            <a:avLst>
              <a:gd name="adj" fmla="val 50000"/>
            </a:avLst>
          </a:prstGeom>
          <a:gradFill>
            <a:gsLst>
              <a:gs pos="0">
                <a:srgbClr val="DDEBCF"/>
              </a:gs>
              <a:gs pos="50000">
                <a:srgbClr val="9CB86E"/>
              </a:gs>
              <a:gs pos="100000">
                <a:srgbClr val="156B13"/>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34822" name="Rectangle 2"/>
          <p:cNvSpPr>
            <a:spLocks noGrp="1" noChangeArrowheads="1"/>
          </p:cNvSpPr>
          <p:nvPr>
            <p:ph type="title"/>
          </p:nvPr>
        </p:nvSpPr>
        <p:spPr>
          <a:xfrm>
            <a:off x="193675" y="685800"/>
            <a:ext cx="4916488" cy="477838"/>
          </a:xfrm>
        </p:spPr>
        <p:txBody>
          <a:bodyPr/>
          <a:lstStyle/>
          <a:p>
            <a:pPr eaLnBrk="1" hangingPunct="1"/>
            <a:r>
              <a:rPr lang="en-US" smtClean="0"/>
              <a:t>SIP Trunking Design</a:t>
            </a:r>
          </a:p>
        </p:txBody>
      </p:sp>
      <p:cxnSp>
        <p:nvCxnSpPr>
          <p:cNvPr id="34823" name="Straight Arrow Connector 7"/>
          <p:cNvCxnSpPr>
            <a:cxnSpLocks noChangeShapeType="1"/>
            <a:stCxn id="0" idx="0"/>
            <a:endCxn id="0" idx="1"/>
          </p:cNvCxnSpPr>
          <p:nvPr/>
        </p:nvCxnSpPr>
        <p:spPr bwMode="auto">
          <a:xfrm rot="16200000" flipH="1">
            <a:off x="335757" y="2505869"/>
            <a:ext cx="1385887" cy="3175"/>
          </a:xfrm>
          <a:prstGeom prst="straightConnector1">
            <a:avLst/>
          </a:prstGeom>
          <a:noFill/>
          <a:ln w="139700" cap="rnd" algn="ctr">
            <a:solidFill>
              <a:schemeClr val="tx1">
                <a:alpha val="61176"/>
              </a:schemeClr>
            </a:solidFill>
            <a:round/>
            <a:headEnd/>
            <a:tailEnd type="triangle" w="med" len="med"/>
          </a:ln>
        </p:spPr>
      </p:cxnSp>
      <p:sp>
        <p:nvSpPr>
          <p:cNvPr id="33" name="Can 32"/>
          <p:cNvSpPr/>
          <p:nvPr/>
        </p:nvSpPr>
        <p:spPr bwMode="auto">
          <a:xfrm>
            <a:off x="685800" y="1600200"/>
            <a:ext cx="685800" cy="427482"/>
          </a:xfrm>
          <a:prstGeom prst="can">
            <a:avLst>
              <a:gd name="adj" fmla="val 50000"/>
            </a:avLst>
          </a:prstGeom>
          <a:gradFill>
            <a:gsLst>
              <a:gs pos="0">
                <a:srgbClr val="DDEBCF"/>
              </a:gs>
              <a:gs pos="50000">
                <a:srgbClr val="9CB86E"/>
              </a:gs>
              <a:gs pos="100000">
                <a:srgbClr val="156B13"/>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36" name="Rectangle 35"/>
          <p:cNvSpPr/>
          <p:nvPr/>
        </p:nvSpPr>
        <p:spPr>
          <a:xfrm>
            <a:off x="56359" y="1557635"/>
            <a:ext cx="705641" cy="46166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200" b="1" dirty="0">
                <a:ln w="11430"/>
                <a:solidFill>
                  <a:srgbClr val="FFC000"/>
                </a:solidFill>
                <a:effectLst>
                  <a:outerShdw blurRad="50800" dist="39000" dir="5460000" algn="tl">
                    <a:srgbClr val="000000">
                      <a:alpha val="38000"/>
                    </a:srgbClr>
                  </a:outerShdw>
                </a:effectLst>
              </a:rPr>
              <a:t>Level 3</a:t>
            </a:r>
          </a:p>
          <a:p>
            <a:pPr algn="ctr">
              <a:defRPr/>
            </a:pPr>
            <a:r>
              <a:rPr lang="en-US" sz="1200" b="1" dirty="0">
                <a:ln w="11430"/>
                <a:solidFill>
                  <a:srgbClr val="FFC000"/>
                </a:solidFill>
                <a:effectLst>
                  <a:outerShdw blurRad="50800" dist="39000" dir="5460000" algn="tl">
                    <a:srgbClr val="000000">
                      <a:alpha val="38000"/>
                    </a:srgbClr>
                  </a:outerShdw>
                </a:effectLst>
              </a:rPr>
              <a:t>SBC</a:t>
            </a:r>
            <a:endParaRPr lang="en-US" sz="1200" b="1" dirty="0">
              <a:ln w="11430"/>
              <a:solidFill>
                <a:srgbClr val="FFC000"/>
              </a:solidFill>
              <a:effectLst>
                <a:outerShdw blurRad="50800" dist="39000" dir="5460000" algn="tl">
                  <a:srgbClr val="000000">
                    <a:alpha val="38000"/>
                  </a:srgbClr>
                </a:outerShdw>
              </a:effectLst>
            </a:endParaRPr>
          </a:p>
        </p:txBody>
      </p:sp>
      <p:sp>
        <p:nvSpPr>
          <p:cNvPr id="42" name="Can 41"/>
          <p:cNvSpPr/>
          <p:nvPr/>
        </p:nvSpPr>
        <p:spPr bwMode="auto">
          <a:xfrm>
            <a:off x="685800" y="3200400"/>
            <a:ext cx="685800" cy="427482"/>
          </a:xfrm>
          <a:prstGeom prst="can">
            <a:avLst>
              <a:gd name="adj" fmla="val 50000"/>
            </a:avLst>
          </a:prstGeom>
          <a:gradFill>
            <a:gsLst>
              <a:gs pos="0">
                <a:srgbClr val="DDEBCF"/>
              </a:gs>
              <a:gs pos="50000">
                <a:srgbClr val="9CB86E"/>
              </a:gs>
              <a:gs pos="100000">
                <a:srgbClr val="156B13"/>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56" name="Rectangle 55"/>
          <p:cNvSpPr/>
          <p:nvPr/>
        </p:nvSpPr>
        <p:spPr>
          <a:xfrm>
            <a:off x="21640" y="3162300"/>
            <a:ext cx="662362" cy="46166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200" b="1" dirty="0">
                <a:ln w="11430"/>
                <a:solidFill>
                  <a:srgbClr val="FFC000"/>
                </a:solidFill>
                <a:effectLst>
                  <a:outerShdw blurRad="50800" dist="39000" dir="5460000" algn="tl">
                    <a:srgbClr val="000000">
                      <a:alpha val="38000"/>
                    </a:srgbClr>
                  </a:outerShdw>
                </a:effectLst>
              </a:rPr>
              <a:t>CENIC</a:t>
            </a:r>
          </a:p>
          <a:p>
            <a:pPr algn="ctr">
              <a:defRPr/>
            </a:pPr>
            <a:r>
              <a:rPr lang="en-US" sz="1200" b="1" dirty="0">
                <a:ln w="11430"/>
                <a:solidFill>
                  <a:srgbClr val="FFC000"/>
                </a:solidFill>
                <a:effectLst>
                  <a:outerShdw blurRad="50800" dist="39000" dir="5460000" algn="tl">
                    <a:srgbClr val="000000">
                      <a:alpha val="38000"/>
                    </a:srgbClr>
                  </a:outerShdw>
                </a:effectLst>
              </a:rPr>
              <a:t>SBC</a:t>
            </a:r>
            <a:endParaRPr lang="en-US" sz="1200" b="1" dirty="0">
              <a:ln w="11430"/>
              <a:solidFill>
                <a:srgbClr val="FFC000"/>
              </a:solidFill>
              <a:effectLst>
                <a:outerShdw blurRad="50800" dist="39000" dir="5460000" algn="tl">
                  <a:srgbClr val="000000">
                    <a:alpha val="38000"/>
                  </a:srgbClr>
                </a:outerShdw>
              </a:effectLst>
            </a:endParaRPr>
          </a:p>
        </p:txBody>
      </p:sp>
      <p:sp>
        <p:nvSpPr>
          <p:cNvPr id="60" name="Rectangle 59"/>
          <p:cNvSpPr/>
          <p:nvPr/>
        </p:nvSpPr>
        <p:spPr>
          <a:xfrm>
            <a:off x="-28601" y="4762500"/>
            <a:ext cx="790601" cy="46166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200" b="1" dirty="0">
                <a:ln w="11430"/>
                <a:solidFill>
                  <a:srgbClr val="FFC000"/>
                </a:solidFill>
                <a:effectLst>
                  <a:outerShdw blurRad="50800" dist="39000" dir="5460000" algn="tl">
                    <a:srgbClr val="000000">
                      <a:alpha val="38000"/>
                    </a:srgbClr>
                  </a:outerShdw>
                </a:effectLst>
              </a:rPr>
              <a:t>Campus</a:t>
            </a:r>
          </a:p>
          <a:p>
            <a:pPr algn="ctr">
              <a:defRPr/>
            </a:pPr>
            <a:r>
              <a:rPr lang="en-US" sz="1200" b="1" dirty="0">
                <a:ln w="11430"/>
                <a:solidFill>
                  <a:srgbClr val="FFC000"/>
                </a:solidFill>
                <a:effectLst>
                  <a:outerShdw blurRad="50800" dist="39000" dir="5460000" algn="tl">
                    <a:srgbClr val="000000">
                      <a:alpha val="38000"/>
                    </a:srgbClr>
                  </a:outerShdw>
                </a:effectLst>
              </a:rPr>
              <a:t>SBC</a:t>
            </a:r>
          </a:p>
        </p:txBody>
      </p:sp>
      <p:sp>
        <p:nvSpPr>
          <p:cNvPr id="34833" name="TextBox 62"/>
          <p:cNvSpPr txBox="1">
            <a:spLocks noChangeArrowheads="1"/>
          </p:cNvSpPr>
          <p:nvPr/>
        </p:nvSpPr>
        <p:spPr bwMode="auto">
          <a:xfrm>
            <a:off x="1485900" y="1524000"/>
            <a:ext cx="5486400" cy="942975"/>
          </a:xfrm>
          <a:prstGeom prst="rect">
            <a:avLst/>
          </a:prstGeom>
          <a:noFill/>
          <a:ln w="9525">
            <a:solidFill>
              <a:schemeClr val="tx1"/>
            </a:solidFill>
            <a:miter lim="800000"/>
            <a:headEnd/>
            <a:tailEnd/>
          </a:ln>
        </p:spPr>
        <p:txBody>
          <a:bodyPr>
            <a:spAutoFit/>
          </a:bodyPr>
          <a:lstStyle/>
          <a:p>
            <a:r>
              <a:rPr lang="en-US" sz="1100"/>
              <a:t>Level 3 will provide SIP Trunking without any additional feature packs to CENIC’s SBCs.  Within BroadSoft CENIC will be provisioned as a </a:t>
            </a:r>
            <a:r>
              <a:rPr lang="en-US" sz="1100" i="1"/>
              <a:t>Service Provider</a:t>
            </a:r>
            <a:r>
              <a:rPr lang="en-US" sz="1100"/>
              <a:t>.  Universities will be provisioned as an </a:t>
            </a:r>
            <a:r>
              <a:rPr lang="en-US" sz="1100" i="1"/>
              <a:t>Enterprise</a:t>
            </a:r>
            <a:r>
              <a:rPr lang="en-US" sz="1100"/>
              <a:t> and Campuses as a </a:t>
            </a:r>
            <a:r>
              <a:rPr lang="en-US" sz="1100" i="1"/>
              <a:t>Group</a:t>
            </a:r>
            <a:r>
              <a:rPr lang="en-US" sz="1100"/>
              <a:t>.  This will increase the level of provisioning CENIC can do themselves without support from the account team and provisioning. </a:t>
            </a:r>
          </a:p>
        </p:txBody>
      </p:sp>
      <p:sp>
        <p:nvSpPr>
          <p:cNvPr id="34834" name="TextBox 63"/>
          <p:cNvSpPr txBox="1">
            <a:spLocks noChangeArrowheads="1"/>
          </p:cNvSpPr>
          <p:nvPr/>
        </p:nvSpPr>
        <p:spPr bwMode="auto">
          <a:xfrm>
            <a:off x="1485900" y="3219450"/>
            <a:ext cx="5486400" cy="1384300"/>
          </a:xfrm>
          <a:prstGeom prst="rect">
            <a:avLst/>
          </a:prstGeom>
          <a:noFill/>
          <a:ln w="9525">
            <a:solidFill>
              <a:schemeClr val="tx1"/>
            </a:solidFill>
            <a:miter lim="800000"/>
            <a:headEnd/>
            <a:tailEnd/>
          </a:ln>
        </p:spPr>
        <p:txBody>
          <a:bodyPr>
            <a:spAutoFit/>
          </a:bodyPr>
          <a:lstStyle/>
          <a:p>
            <a:r>
              <a:rPr lang="en-US" sz="1200"/>
              <a:t>CENIC will receive signaling from Level 3 and will need to identify where to send traffic to via DID range, domain or SIP realm.  CENIC would have a SIP peer with each university.  CENIC would create a profile for each peer similar to Level 3’s ACME configuration to provide a support for different vendor equipment.  ACME Packets professional services can be used to provide support for turning up new SIP peers. This will be a carrier class SBC from ACME.</a:t>
            </a:r>
          </a:p>
        </p:txBody>
      </p:sp>
      <p:sp>
        <p:nvSpPr>
          <p:cNvPr id="34835" name="TextBox 64"/>
          <p:cNvSpPr txBox="1">
            <a:spLocks noChangeArrowheads="1"/>
          </p:cNvSpPr>
          <p:nvPr/>
        </p:nvSpPr>
        <p:spPr bwMode="auto">
          <a:xfrm>
            <a:off x="1485900" y="4800600"/>
            <a:ext cx="5486400" cy="646113"/>
          </a:xfrm>
          <a:prstGeom prst="rect">
            <a:avLst/>
          </a:prstGeom>
          <a:noFill/>
          <a:ln w="9525">
            <a:solidFill>
              <a:schemeClr val="tx1"/>
            </a:solidFill>
            <a:miter lim="800000"/>
            <a:headEnd/>
            <a:tailEnd/>
          </a:ln>
        </p:spPr>
        <p:txBody>
          <a:bodyPr>
            <a:spAutoFit/>
          </a:bodyPr>
          <a:lstStyle/>
          <a:p>
            <a:r>
              <a:rPr lang="en-US" sz="1200"/>
              <a:t>The campus SBC will solely function as a security device since CENIC is a public network and most IP PBX’s security requires a private IP.  This will be a smaller enterprise SBC from ACME.</a:t>
            </a:r>
          </a:p>
        </p:txBody>
      </p:sp>
      <p:sp>
        <p:nvSpPr>
          <p:cNvPr id="67" name="Can 66"/>
          <p:cNvSpPr/>
          <p:nvPr/>
        </p:nvSpPr>
        <p:spPr bwMode="auto">
          <a:xfrm>
            <a:off x="685800" y="5862935"/>
            <a:ext cx="685800" cy="427482"/>
          </a:xfrm>
          <a:prstGeom prst="can">
            <a:avLst>
              <a:gd name="adj" fmla="val 50000"/>
            </a:avLst>
          </a:prstGeom>
          <a:gradFill>
            <a:gsLst>
              <a:gs pos="0">
                <a:srgbClr val="DDEBCF"/>
              </a:gs>
              <a:gs pos="50000">
                <a:srgbClr val="9CB86E"/>
              </a:gs>
              <a:gs pos="100000">
                <a:srgbClr val="156B13"/>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68" name="Rectangle 67"/>
          <p:cNvSpPr/>
          <p:nvPr/>
        </p:nvSpPr>
        <p:spPr>
          <a:xfrm>
            <a:off x="-28601" y="5824835"/>
            <a:ext cx="790601" cy="46166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200" b="1" dirty="0">
                <a:ln w="11430"/>
                <a:solidFill>
                  <a:srgbClr val="FFC000"/>
                </a:solidFill>
                <a:effectLst>
                  <a:outerShdw blurRad="50800" dist="39000" dir="5460000" algn="tl">
                    <a:srgbClr val="000000">
                      <a:alpha val="38000"/>
                    </a:srgbClr>
                  </a:outerShdw>
                </a:effectLst>
              </a:rPr>
              <a:t>Campus</a:t>
            </a:r>
          </a:p>
          <a:p>
            <a:pPr algn="ctr">
              <a:defRPr/>
            </a:pPr>
            <a:r>
              <a:rPr lang="en-US" sz="1200" b="1" dirty="0">
                <a:ln w="11430"/>
                <a:solidFill>
                  <a:srgbClr val="FFC000"/>
                </a:solidFill>
                <a:effectLst>
                  <a:outerShdw blurRad="50800" dist="39000" dir="5460000" algn="tl">
                    <a:srgbClr val="000000">
                      <a:alpha val="38000"/>
                    </a:srgbClr>
                  </a:outerShdw>
                </a:effectLst>
              </a:rPr>
              <a:t>IP PBX</a:t>
            </a:r>
          </a:p>
        </p:txBody>
      </p:sp>
      <p:sp>
        <p:nvSpPr>
          <p:cNvPr id="34840" name="TextBox 68"/>
          <p:cNvSpPr txBox="1">
            <a:spLocks noChangeArrowheads="1"/>
          </p:cNvSpPr>
          <p:nvPr/>
        </p:nvSpPr>
        <p:spPr bwMode="auto">
          <a:xfrm>
            <a:off x="1485900" y="5862638"/>
            <a:ext cx="5486400" cy="461962"/>
          </a:xfrm>
          <a:prstGeom prst="rect">
            <a:avLst/>
          </a:prstGeom>
          <a:noFill/>
          <a:ln w="9525">
            <a:solidFill>
              <a:schemeClr val="tx1"/>
            </a:solidFill>
            <a:miter lim="800000"/>
            <a:headEnd/>
            <a:tailEnd/>
          </a:ln>
        </p:spPr>
        <p:txBody>
          <a:bodyPr>
            <a:spAutoFit/>
          </a:bodyPr>
          <a:lstStyle/>
          <a:p>
            <a:r>
              <a:rPr lang="en-US" sz="1200"/>
              <a:t>The campus IP PBX will signal with the Campus SBC. The university will be required to provide management of the IP PBX.</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841" name="Straight Arrow Connector 65"/>
          <p:cNvCxnSpPr>
            <a:cxnSpLocks noChangeShapeType="1"/>
            <a:stCxn id="0" idx="0"/>
            <a:endCxn id="0" idx="1"/>
          </p:cNvCxnSpPr>
          <p:nvPr/>
        </p:nvCxnSpPr>
        <p:spPr bwMode="auto">
          <a:xfrm rot="16200000" flipH="1">
            <a:off x="604045" y="5437981"/>
            <a:ext cx="849312" cy="3175"/>
          </a:xfrm>
          <a:prstGeom prst="straightConnector1">
            <a:avLst/>
          </a:prstGeom>
          <a:noFill/>
          <a:ln w="139700" cap="rnd" algn="ctr">
            <a:solidFill>
              <a:schemeClr val="tx1">
                <a:alpha val="61176"/>
              </a:schemeClr>
            </a:solidFill>
            <a:round/>
            <a:headEnd/>
            <a:tailEnd type="triangle" w="med" len="med"/>
          </a:ln>
        </p:spPr>
      </p:cxnSp>
      <p:cxnSp>
        <p:nvCxnSpPr>
          <p:cNvPr id="35842" name="Straight Arrow Connector 56"/>
          <p:cNvCxnSpPr>
            <a:cxnSpLocks noChangeShapeType="1"/>
            <a:endCxn id="0" idx="1"/>
          </p:cNvCxnSpPr>
          <p:nvPr/>
        </p:nvCxnSpPr>
        <p:spPr bwMode="auto">
          <a:xfrm rot="5400000">
            <a:off x="334963" y="4106863"/>
            <a:ext cx="1387475" cy="3175"/>
          </a:xfrm>
          <a:prstGeom prst="straightConnector1">
            <a:avLst/>
          </a:prstGeom>
          <a:noFill/>
          <a:ln w="139700" cap="rnd" algn="ctr">
            <a:solidFill>
              <a:schemeClr val="tx1">
                <a:alpha val="61176"/>
              </a:schemeClr>
            </a:solidFill>
            <a:round/>
            <a:headEnd/>
            <a:tailEnd type="triangle" w="med" len="med"/>
          </a:ln>
        </p:spPr>
      </p:cxnSp>
      <p:sp>
        <p:nvSpPr>
          <p:cNvPr id="59" name="Can 58"/>
          <p:cNvSpPr/>
          <p:nvPr/>
        </p:nvSpPr>
        <p:spPr bwMode="auto">
          <a:xfrm>
            <a:off x="685800" y="4800600"/>
            <a:ext cx="685800" cy="427482"/>
          </a:xfrm>
          <a:prstGeom prst="can">
            <a:avLst>
              <a:gd name="adj" fmla="val 50000"/>
            </a:avLst>
          </a:prstGeom>
          <a:gradFill>
            <a:gsLst>
              <a:gs pos="0">
                <a:srgbClr val="DDEBCF"/>
              </a:gs>
              <a:gs pos="50000">
                <a:srgbClr val="9CB86E"/>
              </a:gs>
              <a:gs pos="100000">
                <a:srgbClr val="156B13"/>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35846" name="Rectangle 2"/>
          <p:cNvSpPr>
            <a:spLocks noGrp="1" noChangeArrowheads="1"/>
          </p:cNvSpPr>
          <p:nvPr>
            <p:ph type="title"/>
          </p:nvPr>
        </p:nvSpPr>
        <p:spPr>
          <a:xfrm>
            <a:off x="193675" y="685800"/>
            <a:ext cx="4916488" cy="477838"/>
          </a:xfrm>
        </p:spPr>
        <p:txBody>
          <a:bodyPr/>
          <a:lstStyle/>
          <a:p>
            <a:pPr eaLnBrk="1" hangingPunct="1"/>
            <a:r>
              <a:rPr lang="en-US" smtClean="0"/>
              <a:t>SIP-PRI Design</a:t>
            </a:r>
          </a:p>
        </p:txBody>
      </p:sp>
      <p:cxnSp>
        <p:nvCxnSpPr>
          <p:cNvPr id="35847" name="Straight Arrow Connector 7"/>
          <p:cNvCxnSpPr>
            <a:cxnSpLocks noChangeShapeType="1"/>
            <a:stCxn id="0" idx="0"/>
            <a:endCxn id="0" idx="1"/>
          </p:cNvCxnSpPr>
          <p:nvPr/>
        </p:nvCxnSpPr>
        <p:spPr bwMode="auto">
          <a:xfrm rot="16200000" flipH="1">
            <a:off x="335757" y="2505869"/>
            <a:ext cx="1385887" cy="3175"/>
          </a:xfrm>
          <a:prstGeom prst="straightConnector1">
            <a:avLst/>
          </a:prstGeom>
          <a:noFill/>
          <a:ln w="139700" cap="rnd" algn="ctr">
            <a:solidFill>
              <a:schemeClr val="tx1">
                <a:alpha val="61176"/>
              </a:schemeClr>
            </a:solidFill>
            <a:round/>
            <a:headEnd/>
            <a:tailEnd type="triangle" w="med" len="med"/>
          </a:ln>
        </p:spPr>
      </p:cxnSp>
      <p:sp>
        <p:nvSpPr>
          <p:cNvPr id="33" name="Can 32"/>
          <p:cNvSpPr/>
          <p:nvPr/>
        </p:nvSpPr>
        <p:spPr bwMode="auto">
          <a:xfrm>
            <a:off x="685800" y="1600200"/>
            <a:ext cx="685800" cy="427482"/>
          </a:xfrm>
          <a:prstGeom prst="can">
            <a:avLst>
              <a:gd name="adj" fmla="val 50000"/>
            </a:avLst>
          </a:prstGeom>
          <a:gradFill>
            <a:gsLst>
              <a:gs pos="0">
                <a:srgbClr val="DDEBCF"/>
              </a:gs>
              <a:gs pos="50000">
                <a:srgbClr val="9CB86E"/>
              </a:gs>
              <a:gs pos="100000">
                <a:srgbClr val="156B13"/>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36" name="Rectangle 35"/>
          <p:cNvSpPr/>
          <p:nvPr/>
        </p:nvSpPr>
        <p:spPr>
          <a:xfrm>
            <a:off x="56359" y="1557635"/>
            <a:ext cx="705641" cy="46166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200" b="1" dirty="0">
                <a:ln w="11430"/>
                <a:solidFill>
                  <a:srgbClr val="FFC000"/>
                </a:solidFill>
                <a:effectLst>
                  <a:outerShdw blurRad="50800" dist="39000" dir="5460000" algn="tl">
                    <a:srgbClr val="000000">
                      <a:alpha val="38000"/>
                    </a:srgbClr>
                  </a:outerShdw>
                </a:effectLst>
              </a:rPr>
              <a:t>Level 3</a:t>
            </a:r>
          </a:p>
          <a:p>
            <a:pPr algn="ctr">
              <a:defRPr/>
            </a:pPr>
            <a:r>
              <a:rPr lang="en-US" sz="1200" b="1" dirty="0">
                <a:ln w="11430"/>
                <a:solidFill>
                  <a:srgbClr val="FFC000"/>
                </a:solidFill>
                <a:effectLst>
                  <a:outerShdw blurRad="50800" dist="39000" dir="5460000" algn="tl">
                    <a:srgbClr val="000000">
                      <a:alpha val="38000"/>
                    </a:srgbClr>
                  </a:outerShdw>
                </a:effectLst>
              </a:rPr>
              <a:t>SBC</a:t>
            </a:r>
            <a:endParaRPr lang="en-US" sz="1200" b="1" dirty="0">
              <a:ln w="11430"/>
              <a:solidFill>
                <a:srgbClr val="FFC000"/>
              </a:solidFill>
              <a:effectLst>
                <a:outerShdw blurRad="50800" dist="39000" dir="5460000" algn="tl">
                  <a:srgbClr val="000000">
                    <a:alpha val="38000"/>
                  </a:srgbClr>
                </a:outerShdw>
              </a:effectLst>
            </a:endParaRPr>
          </a:p>
        </p:txBody>
      </p:sp>
      <p:sp>
        <p:nvSpPr>
          <p:cNvPr id="42" name="Can 41"/>
          <p:cNvSpPr/>
          <p:nvPr/>
        </p:nvSpPr>
        <p:spPr bwMode="auto">
          <a:xfrm>
            <a:off x="685800" y="3200400"/>
            <a:ext cx="685800" cy="427482"/>
          </a:xfrm>
          <a:prstGeom prst="can">
            <a:avLst>
              <a:gd name="adj" fmla="val 50000"/>
            </a:avLst>
          </a:prstGeom>
          <a:gradFill>
            <a:gsLst>
              <a:gs pos="0">
                <a:srgbClr val="DDEBCF"/>
              </a:gs>
              <a:gs pos="50000">
                <a:srgbClr val="9CB86E"/>
              </a:gs>
              <a:gs pos="100000">
                <a:srgbClr val="156B13"/>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56" name="Rectangle 55"/>
          <p:cNvSpPr/>
          <p:nvPr/>
        </p:nvSpPr>
        <p:spPr>
          <a:xfrm>
            <a:off x="21640" y="3162300"/>
            <a:ext cx="662362" cy="46166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200" b="1" dirty="0">
                <a:ln w="11430"/>
                <a:solidFill>
                  <a:srgbClr val="FFC000"/>
                </a:solidFill>
                <a:effectLst>
                  <a:outerShdw blurRad="50800" dist="39000" dir="5460000" algn="tl">
                    <a:srgbClr val="000000">
                      <a:alpha val="38000"/>
                    </a:srgbClr>
                  </a:outerShdw>
                </a:effectLst>
              </a:rPr>
              <a:t>CENIC</a:t>
            </a:r>
          </a:p>
          <a:p>
            <a:pPr algn="ctr">
              <a:defRPr/>
            </a:pPr>
            <a:r>
              <a:rPr lang="en-US" sz="1200" b="1" dirty="0">
                <a:ln w="11430"/>
                <a:solidFill>
                  <a:srgbClr val="FFC000"/>
                </a:solidFill>
                <a:effectLst>
                  <a:outerShdw blurRad="50800" dist="39000" dir="5460000" algn="tl">
                    <a:srgbClr val="000000">
                      <a:alpha val="38000"/>
                    </a:srgbClr>
                  </a:outerShdw>
                </a:effectLst>
              </a:rPr>
              <a:t>SBC</a:t>
            </a:r>
            <a:endParaRPr lang="en-US" sz="1200" b="1" dirty="0">
              <a:ln w="11430"/>
              <a:solidFill>
                <a:srgbClr val="FFC000"/>
              </a:solidFill>
              <a:effectLst>
                <a:outerShdw blurRad="50800" dist="39000" dir="5460000" algn="tl">
                  <a:srgbClr val="000000">
                    <a:alpha val="38000"/>
                  </a:srgbClr>
                </a:outerShdw>
              </a:effectLst>
            </a:endParaRPr>
          </a:p>
        </p:txBody>
      </p:sp>
      <p:sp>
        <p:nvSpPr>
          <p:cNvPr id="60" name="Rectangle 59"/>
          <p:cNvSpPr/>
          <p:nvPr/>
        </p:nvSpPr>
        <p:spPr>
          <a:xfrm>
            <a:off x="-41424" y="4762500"/>
            <a:ext cx="816249" cy="46166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200" b="1" dirty="0">
                <a:ln w="11430"/>
                <a:solidFill>
                  <a:srgbClr val="FFC000"/>
                </a:solidFill>
                <a:effectLst>
                  <a:outerShdw blurRad="50800" dist="39000" dir="5460000" algn="tl">
                    <a:srgbClr val="000000">
                      <a:alpha val="38000"/>
                    </a:srgbClr>
                  </a:outerShdw>
                </a:effectLst>
              </a:rPr>
              <a:t>SIP-PRI</a:t>
            </a:r>
          </a:p>
          <a:p>
            <a:pPr algn="ctr">
              <a:defRPr/>
            </a:pPr>
            <a:r>
              <a:rPr lang="en-US" sz="1200" b="1" dirty="0">
                <a:ln w="11430"/>
                <a:solidFill>
                  <a:srgbClr val="FFC000"/>
                </a:solidFill>
                <a:effectLst>
                  <a:outerShdw blurRad="50800" dist="39000" dir="5460000" algn="tl">
                    <a:srgbClr val="000000">
                      <a:alpha val="38000"/>
                    </a:srgbClr>
                  </a:outerShdw>
                </a:effectLst>
              </a:rPr>
              <a:t>Gateway</a:t>
            </a:r>
          </a:p>
        </p:txBody>
      </p:sp>
      <p:sp>
        <p:nvSpPr>
          <p:cNvPr id="35857" name="TextBox 62"/>
          <p:cNvSpPr txBox="1">
            <a:spLocks noChangeArrowheads="1"/>
          </p:cNvSpPr>
          <p:nvPr/>
        </p:nvSpPr>
        <p:spPr bwMode="auto">
          <a:xfrm>
            <a:off x="1485900" y="1524000"/>
            <a:ext cx="5486400" cy="606425"/>
          </a:xfrm>
          <a:prstGeom prst="rect">
            <a:avLst/>
          </a:prstGeom>
          <a:noFill/>
          <a:ln w="9525">
            <a:solidFill>
              <a:schemeClr val="tx1"/>
            </a:solidFill>
            <a:miter lim="800000"/>
            <a:headEnd/>
            <a:tailEnd/>
          </a:ln>
        </p:spPr>
        <p:txBody>
          <a:bodyPr>
            <a:spAutoFit/>
          </a:bodyPr>
          <a:lstStyle/>
          <a:p>
            <a:r>
              <a:rPr lang="en-US" sz="1100"/>
              <a:t>Level 3 will provide SIP Trunking without any additional feature packs to CENIC’s SBCs.  The configuration for this solution will be the same as SIP Trunking since we are only providing IP termination to CENIC.</a:t>
            </a:r>
          </a:p>
        </p:txBody>
      </p:sp>
      <p:sp>
        <p:nvSpPr>
          <p:cNvPr id="35858" name="TextBox 63"/>
          <p:cNvSpPr txBox="1">
            <a:spLocks noChangeArrowheads="1"/>
          </p:cNvSpPr>
          <p:nvPr/>
        </p:nvSpPr>
        <p:spPr bwMode="auto">
          <a:xfrm>
            <a:off x="1485900" y="3219450"/>
            <a:ext cx="5486400" cy="1200150"/>
          </a:xfrm>
          <a:prstGeom prst="rect">
            <a:avLst/>
          </a:prstGeom>
          <a:noFill/>
          <a:ln w="9525">
            <a:solidFill>
              <a:schemeClr val="tx1"/>
            </a:solidFill>
            <a:miter lim="800000"/>
            <a:headEnd/>
            <a:tailEnd/>
          </a:ln>
        </p:spPr>
        <p:txBody>
          <a:bodyPr>
            <a:spAutoFit/>
          </a:bodyPr>
          <a:lstStyle/>
          <a:p>
            <a:r>
              <a:rPr lang="en-US" sz="1200"/>
              <a:t>CENIC will receive signaling from Level 3 and will need to identify where to send traffic to via DID range, domain or SIP realm.  CENIC would have a SIP peer with the PRI Gateway.  Engineering work will be reduced by standardizing on a PRI gateway (likely Cisco) and be easily reproduced.  A public IP address can be used since the gateway can support ACL’s, SIP AUTH and has minimal security concerns as a hardened device.</a:t>
            </a:r>
          </a:p>
        </p:txBody>
      </p:sp>
      <p:sp>
        <p:nvSpPr>
          <p:cNvPr id="35859" name="TextBox 64"/>
          <p:cNvSpPr txBox="1">
            <a:spLocks noChangeArrowheads="1"/>
          </p:cNvSpPr>
          <p:nvPr/>
        </p:nvSpPr>
        <p:spPr bwMode="auto">
          <a:xfrm>
            <a:off x="1485900" y="4800600"/>
            <a:ext cx="5486400" cy="649288"/>
          </a:xfrm>
          <a:prstGeom prst="rect">
            <a:avLst/>
          </a:prstGeom>
          <a:noFill/>
          <a:ln w="9525">
            <a:solidFill>
              <a:schemeClr val="tx1"/>
            </a:solidFill>
            <a:miter lim="800000"/>
            <a:headEnd/>
            <a:tailEnd/>
          </a:ln>
        </p:spPr>
        <p:txBody>
          <a:bodyPr>
            <a:spAutoFit/>
          </a:bodyPr>
          <a:lstStyle/>
          <a:p>
            <a:r>
              <a:rPr lang="en-US" sz="1200"/>
              <a:t>The PRI gateway (Likely a 2800/3800 series Cisco router) will have a SIP peer with CENIC’s SBC.  A basic dial plan will send all traffic to CENIC’s SBC.  The Cisco 2800/3800 routers support multiple T1/ISDN/PRI signaling types.</a:t>
            </a:r>
          </a:p>
        </p:txBody>
      </p:sp>
      <p:sp>
        <p:nvSpPr>
          <p:cNvPr id="67" name="Can 66"/>
          <p:cNvSpPr/>
          <p:nvPr/>
        </p:nvSpPr>
        <p:spPr bwMode="auto">
          <a:xfrm>
            <a:off x="685800" y="5862935"/>
            <a:ext cx="685800" cy="427482"/>
          </a:xfrm>
          <a:prstGeom prst="can">
            <a:avLst>
              <a:gd name="adj" fmla="val 50000"/>
            </a:avLst>
          </a:prstGeom>
          <a:gradFill>
            <a:gsLst>
              <a:gs pos="0">
                <a:srgbClr val="DDEBCF"/>
              </a:gs>
              <a:gs pos="50000">
                <a:srgbClr val="9CB86E"/>
              </a:gs>
              <a:gs pos="100000">
                <a:srgbClr val="156B13"/>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a:spAutoFit/>
          </a:bodyPr>
          <a:lstStyle/>
          <a:p>
            <a:pPr>
              <a:defRPr/>
            </a:pPr>
            <a:endParaRPr lang="en-US" dirty="0"/>
          </a:p>
        </p:txBody>
      </p:sp>
      <p:sp>
        <p:nvSpPr>
          <p:cNvPr id="68" name="Rectangle 67"/>
          <p:cNvSpPr/>
          <p:nvPr/>
        </p:nvSpPr>
        <p:spPr>
          <a:xfrm>
            <a:off x="-71882" y="5824835"/>
            <a:ext cx="877164" cy="46166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1200" b="1" dirty="0">
                <a:ln w="11430"/>
                <a:solidFill>
                  <a:srgbClr val="FFC000"/>
                </a:solidFill>
                <a:effectLst>
                  <a:outerShdw blurRad="50800" dist="39000" dir="5460000" algn="tl">
                    <a:srgbClr val="000000">
                      <a:alpha val="38000"/>
                    </a:srgbClr>
                  </a:outerShdw>
                </a:effectLst>
              </a:rPr>
              <a:t>Campus</a:t>
            </a:r>
          </a:p>
          <a:p>
            <a:pPr algn="ctr">
              <a:defRPr/>
            </a:pPr>
            <a:r>
              <a:rPr lang="en-US" sz="1200" b="1" dirty="0">
                <a:ln w="11430"/>
                <a:solidFill>
                  <a:srgbClr val="FFC000"/>
                </a:solidFill>
                <a:effectLst>
                  <a:outerShdw blurRad="50800" dist="39000" dir="5460000" algn="tl">
                    <a:srgbClr val="000000">
                      <a:alpha val="38000"/>
                    </a:srgbClr>
                  </a:outerShdw>
                </a:effectLst>
              </a:rPr>
              <a:t>TDM PBX</a:t>
            </a:r>
          </a:p>
        </p:txBody>
      </p:sp>
      <p:sp>
        <p:nvSpPr>
          <p:cNvPr id="35864" name="TextBox 68"/>
          <p:cNvSpPr txBox="1">
            <a:spLocks noChangeArrowheads="1"/>
          </p:cNvSpPr>
          <p:nvPr/>
        </p:nvSpPr>
        <p:spPr bwMode="auto">
          <a:xfrm>
            <a:off x="1485900" y="5862638"/>
            <a:ext cx="5486400" cy="646112"/>
          </a:xfrm>
          <a:prstGeom prst="rect">
            <a:avLst/>
          </a:prstGeom>
          <a:noFill/>
          <a:ln w="9525">
            <a:solidFill>
              <a:schemeClr val="tx1"/>
            </a:solidFill>
            <a:miter lim="800000"/>
            <a:headEnd/>
            <a:tailEnd/>
          </a:ln>
        </p:spPr>
        <p:txBody>
          <a:bodyPr>
            <a:spAutoFit/>
          </a:bodyPr>
          <a:lstStyle/>
          <a:p>
            <a:r>
              <a:rPr lang="en-US" sz="1200"/>
              <a:t>The campus PBX would connect to the SIP-PRI gateway in the same way it would to a traditional MPOE.  The campus should see no difference in services.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rgbClr val="000000"/>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0000"/>
      </a:accent1>
      <a:accent2>
        <a:srgbClr val="C0C0C0"/>
      </a:accent2>
      <a:accent3>
        <a:srgbClr val="FFFFFF"/>
      </a:accent3>
      <a:accent4>
        <a:srgbClr val="000000"/>
      </a:accent4>
      <a:accent5>
        <a:srgbClr val="AAAAAA"/>
      </a:accent5>
      <a:accent6>
        <a:srgbClr val="AEAEAE"/>
      </a:accent6>
      <a:hlink>
        <a:srgbClr val="FF0000"/>
      </a:hlink>
      <a:folHlink>
        <a:srgbClr val="9933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rgbClr val="000000"/>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C0C0C0"/>
        </a:dk1>
        <a:lt1>
          <a:srgbClr val="FFFFFF"/>
        </a:lt1>
        <a:dk2>
          <a:srgbClr val="000000"/>
        </a:dk2>
        <a:lt2>
          <a:srgbClr val="C0C0C0"/>
        </a:lt2>
        <a:accent1>
          <a:srgbClr val="5F5F5F"/>
        </a:accent1>
        <a:accent2>
          <a:srgbClr val="808080"/>
        </a:accent2>
        <a:accent3>
          <a:srgbClr val="AAAAAA"/>
        </a:accent3>
        <a:accent4>
          <a:srgbClr val="DADADA"/>
        </a:accent4>
        <a:accent5>
          <a:srgbClr val="B6B6B6"/>
        </a:accent5>
        <a:accent6>
          <a:srgbClr val="737373"/>
        </a:accent6>
        <a:hlink>
          <a:srgbClr val="C0C0C0"/>
        </a:hlink>
        <a:folHlink>
          <a:srgbClr val="808080"/>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0000"/>
        </a:accent1>
        <a:accent2>
          <a:srgbClr val="C0C0C0"/>
        </a:accent2>
        <a:accent3>
          <a:srgbClr val="FFFFFF"/>
        </a:accent3>
        <a:accent4>
          <a:srgbClr val="000000"/>
        </a:accent4>
        <a:accent5>
          <a:srgbClr val="AAAAAA"/>
        </a:accent5>
        <a:accent6>
          <a:srgbClr val="AEAEAE"/>
        </a:accent6>
        <a:hlink>
          <a:srgbClr val="FF0000"/>
        </a:hlink>
        <a:folHlink>
          <a:srgbClr val="99330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FFFFFF"/>
        </a:dk2>
        <a:lt2>
          <a:srgbClr val="808080"/>
        </a:lt2>
        <a:accent1>
          <a:srgbClr val="000000"/>
        </a:accent1>
        <a:accent2>
          <a:srgbClr val="C0C0C0"/>
        </a:accent2>
        <a:accent3>
          <a:srgbClr val="FFFFFF"/>
        </a:accent3>
        <a:accent4>
          <a:srgbClr val="000000"/>
        </a:accent4>
        <a:accent5>
          <a:srgbClr val="AAAAAA"/>
        </a:accent5>
        <a:accent6>
          <a:srgbClr val="AEAEAE"/>
        </a:accent6>
        <a:hlink>
          <a:srgbClr val="FF0000"/>
        </a:hlink>
        <a:folHlink>
          <a:srgbClr val="9933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48262</TotalTime>
  <Words>969</Words>
  <Application>Microsoft Office PowerPoint</Application>
  <PresentationFormat>On-screen Show (4:3)</PresentationFormat>
  <Paragraphs>98</Paragraphs>
  <Slides>14</Slides>
  <Notes>0</Notes>
  <HiddenSlides>0</HiddenSlides>
  <MMClips>0</MMClips>
  <ScaleCrop>false</ScaleCrop>
  <HeadingPairs>
    <vt:vector size="6" baseType="variant">
      <vt:variant>
        <vt:lpstr>Fonts Used</vt:lpstr>
      </vt:variant>
      <vt:variant>
        <vt:i4>4</vt:i4>
      </vt:variant>
      <vt:variant>
        <vt:lpstr>Design Template</vt:lpstr>
      </vt:variant>
      <vt:variant>
        <vt:i4>2</vt:i4>
      </vt:variant>
      <vt:variant>
        <vt:lpstr>Slide Titles</vt:lpstr>
      </vt:variant>
      <vt:variant>
        <vt:i4>14</vt:i4>
      </vt:variant>
    </vt:vector>
  </HeadingPairs>
  <TitlesOfParts>
    <vt:vector size="20" baseType="lpstr">
      <vt:lpstr>Arial</vt:lpstr>
      <vt:lpstr>Monotype Sorts</vt:lpstr>
      <vt:lpstr>Wingdings</vt:lpstr>
      <vt:lpstr>Symbol</vt:lpstr>
      <vt:lpstr>Custom Design</vt:lpstr>
      <vt:lpstr>Default Design</vt:lpstr>
      <vt:lpstr>Slide 1</vt:lpstr>
      <vt:lpstr>Agenda</vt:lpstr>
      <vt:lpstr>Slide 3</vt:lpstr>
      <vt:lpstr>Slide 4</vt:lpstr>
      <vt:lpstr>CENIC Product Request/Requirements</vt:lpstr>
      <vt:lpstr>Level 3 Solution Overview  </vt:lpstr>
      <vt:lpstr>Level 3 Architecture</vt:lpstr>
      <vt:lpstr>SIP Trunking Design</vt:lpstr>
      <vt:lpstr>SIP-PRI Design</vt:lpstr>
      <vt:lpstr>IP Centrex Design</vt:lpstr>
      <vt:lpstr>Billing Overview</vt:lpstr>
      <vt:lpstr>Web Portal</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Tierney</dc:creator>
  <cp:lastModifiedBy>Preferred Customer</cp:lastModifiedBy>
  <cp:revision>1059</cp:revision>
  <dcterms:created xsi:type="dcterms:W3CDTF">2005-09-21T19:09:14Z</dcterms:created>
  <dcterms:modified xsi:type="dcterms:W3CDTF">2010-07-21T22:22:47Z</dcterms:modified>
</cp:coreProperties>
</file>